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4" r:id="rId5"/>
    <p:sldId id="285" r:id="rId6"/>
    <p:sldId id="286" r:id="rId7"/>
    <p:sldId id="330" r:id="rId8"/>
    <p:sldId id="287" r:id="rId9"/>
    <p:sldId id="331" r:id="rId10"/>
    <p:sldId id="288" r:id="rId11"/>
    <p:sldId id="263" r:id="rId12"/>
    <p:sldId id="264" r:id="rId13"/>
    <p:sldId id="265" r:id="rId14"/>
    <p:sldId id="267" r:id="rId15"/>
    <p:sldId id="268" r:id="rId16"/>
    <p:sldId id="328" r:id="rId17"/>
    <p:sldId id="273" r:id="rId18"/>
    <p:sldId id="289" r:id="rId19"/>
    <p:sldId id="290" r:id="rId20"/>
    <p:sldId id="291" r:id="rId21"/>
    <p:sldId id="292" r:id="rId22"/>
    <p:sldId id="293" r:id="rId23"/>
    <p:sldId id="294" r:id="rId24"/>
    <p:sldId id="295" r:id="rId25"/>
    <p:sldId id="296" r:id="rId26"/>
    <p:sldId id="274" r:id="rId27"/>
    <p:sldId id="275" r:id="rId28"/>
    <p:sldId id="276" r:id="rId29"/>
    <p:sldId id="278" r:id="rId30"/>
    <p:sldId id="279" r:id="rId31"/>
    <p:sldId id="280" r:id="rId32"/>
    <p:sldId id="297" r:id="rId33"/>
    <p:sldId id="298" r:id="rId34"/>
    <p:sldId id="327" r:id="rId35"/>
    <p:sldId id="281" r:id="rId36"/>
    <p:sldId id="282" r:id="rId37"/>
    <p:sldId id="299" r:id="rId38"/>
    <p:sldId id="300" r:id="rId39"/>
    <p:sldId id="301" r:id="rId40"/>
    <p:sldId id="302" r:id="rId41"/>
    <p:sldId id="303" r:id="rId42"/>
    <p:sldId id="304" r:id="rId43"/>
    <p:sldId id="305" r:id="rId44"/>
    <p:sldId id="306" r:id="rId45"/>
    <p:sldId id="307" r:id="rId46"/>
    <p:sldId id="308" r:id="rId47"/>
    <p:sldId id="309" r:id="rId48"/>
    <p:sldId id="32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p:cViewPr varScale="1">
        <p:scale>
          <a:sx n="75" d="100"/>
          <a:sy n="75" d="100"/>
        </p:scale>
        <p:origin x="1026" y="3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1/9/2023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1/9/2023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1/9/2023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1/9/2023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1/9/2023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1/9/2023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1/9/2023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1/9/2023</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1/9/2023</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1/9/2023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1/9/2023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1/9/2023</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dirty="0" smtClean="0"/>
              <a:t>Introduction to Computer Simulation of Physical Systems</a:t>
            </a:r>
            <a:br>
              <a:rPr lang="en-US" dirty="0" smtClean="0"/>
            </a:br>
            <a:r>
              <a:rPr lang="en-US" dirty="0" smtClean="0"/>
              <a:t>(Lecture 1)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i="1" dirty="0"/>
              <a:t>collection and analysis of </a:t>
            </a:r>
            <a:r>
              <a:rPr lang="en-US" i="1" dirty="0" smtClean="0"/>
              <a:t>data</a:t>
            </a:r>
          </a:p>
          <a:p>
            <a:pPr lvl="1"/>
            <a:r>
              <a:rPr lang="en-US" dirty="0"/>
              <a:t>Some of the roles of the computer in laboratory </a:t>
            </a:r>
            <a:r>
              <a:rPr lang="en-US" dirty="0" smtClean="0"/>
              <a:t>experiments</a:t>
            </a:r>
          </a:p>
          <a:p>
            <a:pPr lvl="2"/>
            <a:r>
              <a:rPr lang="en-US" dirty="0" smtClean="0"/>
              <a:t>the </a:t>
            </a:r>
            <a:r>
              <a:rPr lang="en-US" dirty="0"/>
              <a:t>varying </a:t>
            </a:r>
            <a:r>
              <a:rPr lang="en-US" dirty="0" smtClean="0"/>
              <a:t>of parameters </a:t>
            </a:r>
            <a:r>
              <a:rPr lang="en-US" dirty="0"/>
              <a:t>and the analysis of data, are similar to those encountered in simulations</a:t>
            </a:r>
            <a:r>
              <a:rPr lang="en-US" dirty="0" smtClean="0"/>
              <a:t>.</a:t>
            </a:r>
          </a:p>
          <a:p>
            <a:pPr lvl="2"/>
            <a:r>
              <a:rPr lang="en-US" dirty="0" smtClean="0"/>
              <a:t>The successful launch of long march 5 rocket</a:t>
            </a:r>
          </a:p>
          <a:p>
            <a:pPr lvl="3"/>
            <a:r>
              <a:rPr lang="en-US" dirty="0" smtClean="0"/>
              <a:t>A large scale simulation was involved</a:t>
            </a:r>
          </a:p>
          <a:p>
            <a:pPr lvl="3"/>
            <a:r>
              <a:rPr lang="en-US" dirty="0" smtClean="0"/>
              <a:t>To seek for the cause of failure in the previous launch with limited input of observation data collected before the failure. </a:t>
            </a:r>
          </a:p>
          <a:p>
            <a:pPr lvl="3"/>
            <a:endParaRPr lang="en-US" dirty="0"/>
          </a:p>
        </p:txBody>
      </p:sp>
    </p:spTree>
    <p:extLst>
      <p:ext uri="{BB962C8B-B14F-4D97-AF65-F5344CB8AC3E}">
        <p14:creationId xmlns:p14="http://schemas.microsoft.com/office/powerpoint/2010/main" val="179597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Why is Computer simulation important?</a:t>
            </a:r>
            <a:endParaRPr lang="en-US" dirty="0"/>
          </a:p>
        </p:txBody>
      </p:sp>
      <p:sp>
        <p:nvSpPr>
          <p:cNvPr id="3" name="内容占位符 2"/>
          <p:cNvSpPr>
            <a:spLocks noGrp="1"/>
          </p:cNvSpPr>
          <p:nvPr>
            <p:ph idx="1"/>
          </p:nvPr>
        </p:nvSpPr>
        <p:spPr>
          <a:xfrm>
            <a:off x="35496" y="1600200"/>
            <a:ext cx="7211144" cy="4525963"/>
          </a:xfrm>
        </p:spPr>
        <p:txBody>
          <a:bodyPr>
            <a:normAutofit fontScale="85000" lnSpcReduction="20000"/>
          </a:bodyPr>
          <a:lstStyle/>
          <a:p>
            <a:r>
              <a:rPr lang="en-US" dirty="0"/>
              <a:t>most of our </a:t>
            </a:r>
            <a:r>
              <a:rPr lang="en-US" dirty="0" smtClean="0"/>
              <a:t>analytical tools </a:t>
            </a:r>
            <a:r>
              <a:rPr lang="en-US" dirty="0"/>
              <a:t>such as differential calculus are best suited to the analysis of </a:t>
            </a:r>
            <a:r>
              <a:rPr lang="en-US" i="1" dirty="0"/>
              <a:t>linear </a:t>
            </a:r>
            <a:r>
              <a:rPr lang="en-US" dirty="0" smtClean="0"/>
              <a:t>problems.</a:t>
            </a:r>
          </a:p>
          <a:p>
            <a:r>
              <a:rPr lang="en-US" dirty="0"/>
              <a:t>many natural </a:t>
            </a:r>
            <a:r>
              <a:rPr lang="en-US" dirty="0" smtClean="0"/>
              <a:t>phenomena are </a:t>
            </a:r>
            <a:r>
              <a:rPr lang="en-US" i="1" dirty="0"/>
              <a:t>nonlinear</a:t>
            </a:r>
            <a:r>
              <a:rPr lang="en-US" dirty="0"/>
              <a:t>, and a small change in a variable might produce a large change in </a:t>
            </a:r>
            <a:r>
              <a:rPr lang="en-US" dirty="0" smtClean="0"/>
              <a:t>another!</a:t>
            </a:r>
          </a:p>
          <a:p>
            <a:r>
              <a:rPr lang="en-US" dirty="0" smtClean="0"/>
              <a:t>Three body problems are not analytically solvable!</a:t>
            </a:r>
          </a:p>
          <a:p>
            <a:r>
              <a:rPr lang="en-US" dirty="0"/>
              <a:t>few nonlinear problems can be solved by analytical </a:t>
            </a:r>
            <a:r>
              <a:rPr lang="en-US" dirty="0" smtClean="0"/>
              <a:t>methods</a:t>
            </a:r>
          </a:p>
          <a:p>
            <a:r>
              <a:rPr lang="en-US" dirty="0" smtClean="0"/>
              <a:t> </a:t>
            </a:r>
            <a:r>
              <a:rPr lang="en-US" dirty="0"/>
              <a:t>the computer gives us </a:t>
            </a:r>
            <a:r>
              <a:rPr lang="en-US" dirty="0" smtClean="0"/>
              <a:t>a new </a:t>
            </a:r>
            <a:r>
              <a:rPr lang="en-US" dirty="0"/>
              <a:t>tool to explore nonlinear </a:t>
            </a:r>
            <a:r>
              <a:rPr lang="en-US" dirty="0" smtClean="0"/>
              <a:t>phenomena.</a:t>
            </a:r>
            <a:endParaRPr lang="en-US" dirty="0"/>
          </a:p>
        </p:txBody>
      </p:sp>
      <p:pic>
        <p:nvPicPr>
          <p:cNvPr id="1026" name="Picture 2" descr="https://upload.wikimedia.org/wikipedia/en/0/0f/Three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939" y="3429000"/>
            <a:ext cx="237211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0000" lnSpcReduction="20000"/>
          </a:bodyPr>
          <a:lstStyle/>
          <a:p>
            <a:r>
              <a:rPr lang="en-US" dirty="0"/>
              <a:t>the growing interest in systems with </a:t>
            </a:r>
            <a:r>
              <a:rPr lang="en-US" dirty="0" smtClean="0"/>
              <a:t>many variables </a:t>
            </a:r>
            <a:r>
              <a:rPr lang="en-US" dirty="0"/>
              <a:t>or with many degrees of freedom</a:t>
            </a:r>
            <a:r>
              <a:rPr lang="en-US" dirty="0" smtClean="0"/>
              <a:t>.</a:t>
            </a:r>
          </a:p>
          <a:p>
            <a:pPr lvl="1"/>
            <a:r>
              <a:rPr lang="en-US" dirty="0"/>
              <a:t>The money exchange </a:t>
            </a:r>
            <a:r>
              <a:rPr lang="en-US" dirty="0" smtClean="0"/>
              <a:t>model.</a:t>
            </a:r>
          </a:p>
          <a:p>
            <a:r>
              <a:rPr lang="en-US" i="1" dirty="0"/>
              <a:t>computer </a:t>
            </a:r>
            <a:r>
              <a:rPr lang="en-US" i="1" dirty="0" smtClean="0"/>
              <a:t>experiments</a:t>
            </a:r>
          </a:p>
          <a:p>
            <a:pPr lvl="1"/>
            <a:r>
              <a:rPr lang="en-US" dirty="0" smtClean="0"/>
              <a:t>First step: development of an </a:t>
            </a:r>
            <a:r>
              <a:rPr lang="en-US" dirty="0"/>
              <a:t>idealized </a:t>
            </a:r>
            <a:r>
              <a:rPr lang="en-US" dirty="0" smtClean="0"/>
              <a:t>model.</a:t>
            </a:r>
          </a:p>
          <a:p>
            <a:pPr lvl="1"/>
            <a:r>
              <a:rPr lang="en-US" dirty="0" smtClean="0"/>
              <a:t>Second step: specify </a:t>
            </a:r>
            <a:r>
              <a:rPr lang="en-US" dirty="0"/>
              <a:t>a procedure or </a:t>
            </a:r>
            <a:r>
              <a:rPr lang="en-US" i="1" dirty="0" smtClean="0"/>
              <a:t>algorithm and </a:t>
            </a:r>
            <a:r>
              <a:rPr lang="en-US" dirty="0"/>
              <a:t>decide what quantities to measure</a:t>
            </a:r>
            <a:r>
              <a:rPr lang="en-US" i="1" dirty="0" smtClean="0"/>
              <a:t>. </a:t>
            </a:r>
          </a:p>
          <a:p>
            <a:r>
              <a:rPr lang="en-US" dirty="0"/>
              <a:t>a bridge between laboratory experiments and theoretical calculations</a:t>
            </a:r>
            <a:r>
              <a:rPr lang="en-US" dirty="0" smtClean="0"/>
              <a:t>.</a:t>
            </a:r>
          </a:p>
          <a:p>
            <a:pPr lvl="1"/>
            <a:r>
              <a:rPr lang="en-US" dirty="0"/>
              <a:t>a third way of doing physics and complements both theory and experiment</a:t>
            </a:r>
            <a:r>
              <a:rPr lang="en-US" dirty="0" smtClean="0"/>
              <a:t>.</a:t>
            </a:r>
          </a:p>
          <a:p>
            <a:r>
              <a:rPr lang="en-US" dirty="0"/>
              <a:t>The </a:t>
            </a:r>
            <a:r>
              <a:rPr lang="en-US" dirty="0" smtClean="0"/>
              <a:t>goal:</a:t>
            </a:r>
          </a:p>
          <a:p>
            <a:pPr lvl="1"/>
            <a:r>
              <a:rPr lang="en-US" dirty="0" smtClean="0"/>
              <a:t> </a:t>
            </a:r>
            <a:r>
              <a:rPr lang="en-US" dirty="0"/>
              <a:t>to seek explanations of natural phenomena that can be stated concisely.</a:t>
            </a:r>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2623739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p:txBody>
          <a:bodyPr/>
          <a:lstStyle/>
          <a:p>
            <a:r>
              <a:rPr lang="en-US" dirty="0" smtClean="0"/>
              <a:t>Simulations are faster, cheaper or often the only possible way to do the research. </a:t>
            </a:r>
          </a:p>
          <a:p>
            <a:pPr lvl="2"/>
            <a:r>
              <a:rPr lang="en-US" dirty="0" smtClean="0"/>
              <a:t>Systems at extreme conditions (High pressure, low temperature, etc...</a:t>
            </a:r>
            <a:r>
              <a:rPr lang="zh-CN" altLang="en-US" dirty="0" smtClean="0"/>
              <a:t>）</a:t>
            </a:r>
            <a:endParaRPr lang="en-US" altLang="zh-CN" dirty="0" smtClean="0"/>
          </a:p>
          <a:p>
            <a:pPr lvl="2"/>
            <a:r>
              <a:rPr lang="en-US" dirty="0" smtClean="0"/>
              <a:t>Not politically allowed, nuclear weapon simulations…</a:t>
            </a:r>
          </a:p>
          <a:p>
            <a:pPr lvl="2"/>
            <a:r>
              <a:rPr lang="en-US" dirty="0" smtClean="0"/>
              <a:t>When you obtain the experiment results, it’s often too late… (Material failure problems,  Civil engineering problems, stock market predictions…)</a:t>
            </a:r>
          </a:p>
          <a:p>
            <a:pPr lvl="2"/>
            <a:r>
              <a:rPr lang="en-US" dirty="0" smtClean="0"/>
              <a:t>Are there counter examples, for example, simulation is slower or more expensive?</a:t>
            </a:r>
            <a:endParaRPr lang="en-US" dirty="0"/>
          </a:p>
          <a:p>
            <a:endParaRPr lang="en-US" dirty="0"/>
          </a:p>
        </p:txBody>
      </p:sp>
    </p:spTree>
    <p:extLst>
      <p:ext uri="{BB962C8B-B14F-4D97-AF65-F5344CB8AC3E}">
        <p14:creationId xmlns:p14="http://schemas.microsoft.com/office/powerpoint/2010/main" val="4014925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p:txBody>
          <a:bodyPr>
            <a:normAutofit fontScale="92500" lnSpcReduction="10000"/>
          </a:bodyPr>
          <a:lstStyle/>
          <a:p>
            <a:pPr lvl="0"/>
            <a:r>
              <a:rPr lang="en-US" dirty="0" smtClean="0"/>
              <a:t>easy </a:t>
            </a:r>
            <a:r>
              <a:rPr lang="en-US" dirty="0"/>
              <a:t>to do, even for very </a:t>
            </a:r>
            <a:r>
              <a:rPr lang="en-US" dirty="0" smtClean="0"/>
              <a:t>complexed </a:t>
            </a:r>
            <a:r>
              <a:rPr lang="en-US" dirty="0"/>
              <a:t>systems; </a:t>
            </a:r>
            <a:endParaRPr lang="en-US" dirty="0" smtClean="0"/>
          </a:p>
          <a:p>
            <a:pPr lvl="0"/>
            <a:r>
              <a:rPr lang="en-US" dirty="0" smtClean="0"/>
              <a:t>their </a:t>
            </a:r>
            <a:r>
              <a:rPr lang="en-US" dirty="0"/>
              <a:t>complexity is no worse than the complexity of the physical description. </a:t>
            </a:r>
            <a:endParaRPr lang="en-US" dirty="0" smtClean="0"/>
          </a:p>
          <a:p>
            <a:pPr lvl="1"/>
            <a:r>
              <a:rPr lang="en-US" dirty="0" smtClean="0"/>
              <a:t>purely </a:t>
            </a:r>
            <a:r>
              <a:rPr lang="en-US" dirty="0"/>
              <a:t>theoretical approaches typically are applicable only to very simplified models. </a:t>
            </a:r>
            <a:endParaRPr lang="en-US" dirty="0" smtClean="0"/>
          </a:p>
          <a:p>
            <a:pPr lvl="1"/>
            <a:r>
              <a:rPr lang="en-US" dirty="0" smtClean="0"/>
              <a:t>Simulations </a:t>
            </a:r>
            <a:r>
              <a:rPr lang="en-US" dirty="0"/>
              <a:t>are good for learning about a system and to get a good idea of what is going on</a:t>
            </a:r>
            <a:r>
              <a:rPr lang="en-US" dirty="0" smtClean="0"/>
              <a:t>.</a:t>
            </a:r>
          </a:p>
          <a:p>
            <a:pPr lvl="1"/>
            <a:r>
              <a:rPr lang="en-US" dirty="0" smtClean="0"/>
              <a:t>Also </a:t>
            </a:r>
            <a:r>
              <a:rPr lang="en-US" dirty="0"/>
              <a:t>they are a good black box for non-experts since one does not have to master a particular theory to understand the input and output of a simulation. </a:t>
            </a:r>
          </a:p>
          <a:p>
            <a:endParaRPr lang="en-US" dirty="0"/>
          </a:p>
        </p:txBody>
      </p:sp>
    </p:spTree>
    <p:extLst>
      <p:ext uri="{BB962C8B-B14F-4D97-AF65-F5344CB8AC3E}">
        <p14:creationId xmlns:p14="http://schemas.microsoft.com/office/powerpoint/2010/main" val="1596204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a:xfrm>
            <a:off x="395536" y="1196752"/>
            <a:ext cx="8229600" cy="4525963"/>
          </a:xfrm>
        </p:spPr>
        <p:txBody>
          <a:bodyPr/>
          <a:lstStyle/>
          <a:p>
            <a:pPr lvl="0"/>
            <a:r>
              <a:rPr lang="en-US" dirty="0" smtClean="0"/>
              <a:t>Scale up very fast.  From a few atoms to millions of them!</a:t>
            </a:r>
            <a:endParaRPr lang="en-US" dirty="0"/>
          </a:p>
          <a:p>
            <a:endParaRPr lang="en-US" dirty="0"/>
          </a:p>
        </p:txBody>
      </p:sp>
      <p:pic>
        <p:nvPicPr>
          <p:cNvPr id="2050" name="Picture 2" descr="http://www.wag.caltech.edu/multiscale/multiscale-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8262337" cy="480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16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Is the whole universe a quantum simulation?</a:t>
            </a:r>
            <a:endParaRPr lang="en-US" dirty="0"/>
          </a:p>
        </p:txBody>
      </p:sp>
      <p:sp>
        <p:nvSpPr>
          <p:cNvPr id="3" name="内容占位符 2"/>
          <p:cNvSpPr>
            <a:spLocks noGrp="1"/>
          </p:cNvSpPr>
          <p:nvPr>
            <p:ph idx="1"/>
          </p:nvPr>
        </p:nvSpPr>
        <p:spPr>
          <a:xfrm>
            <a:off x="457200" y="1600200"/>
            <a:ext cx="6131024" cy="4525963"/>
          </a:xfrm>
        </p:spPr>
        <p:txBody>
          <a:bodyPr>
            <a:normAutofit fontScale="92500"/>
          </a:bodyPr>
          <a:lstStyle/>
          <a:p>
            <a:r>
              <a:rPr lang="en-US" dirty="0" smtClean="0"/>
              <a:t>We don’t know.</a:t>
            </a:r>
          </a:p>
          <a:p>
            <a:r>
              <a:rPr lang="en-US" dirty="0" smtClean="0"/>
              <a:t>Interaction vs. object.</a:t>
            </a:r>
          </a:p>
          <a:p>
            <a:r>
              <a:rPr lang="en-US" dirty="0" smtClean="0"/>
              <a:t>Why Quantum states are often discretized?</a:t>
            </a:r>
          </a:p>
          <a:p>
            <a:pPr lvl="1"/>
            <a:r>
              <a:rPr lang="en-US" dirty="0" smtClean="0"/>
              <a:t>Coupling of quantum states or qubits can give us a sense of 3d space. </a:t>
            </a:r>
          </a:p>
          <a:p>
            <a:r>
              <a:rPr lang="en-US" dirty="0" smtClean="0"/>
              <a:t>Suppose you live in such a matrix, is it possible to figure out you live in such a matrix?</a:t>
            </a:r>
          </a:p>
          <a:p>
            <a:endParaRPr lang="en-US" dirty="0"/>
          </a:p>
        </p:txBody>
      </p:sp>
      <p:pic>
        <p:nvPicPr>
          <p:cNvPr id="4" name="Picture 2" descr="http://upload.wikimedia.org/wikipedia/en/c/c1/The_Matrix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852936"/>
            <a:ext cx="1596878"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00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Programming languages</a:t>
            </a:r>
            <a:endParaRPr lang="en-US" dirty="0"/>
          </a:p>
        </p:txBody>
      </p:sp>
      <p:sp>
        <p:nvSpPr>
          <p:cNvPr id="3" name="内容占位符 2"/>
          <p:cNvSpPr>
            <a:spLocks noGrp="1"/>
          </p:cNvSpPr>
          <p:nvPr>
            <p:ph idx="1"/>
          </p:nvPr>
        </p:nvSpPr>
        <p:spPr/>
        <p:txBody>
          <a:bodyPr>
            <a:normAutofit fontScale="92500" lnSpcReduction="10000"/>
          </a:bodyPr>
          <a:lstStyle/>
          <a:p>
            <a:pPr lvl="0"/>
            <a:r>
              <a:rPr lang="en-US" dirty="0" smtClean="0"/>
              <a:t>Strongly encouraged to use C/C++ or JAVA in the lab. Class lectures will use JAVA code as illustrations.</a:t>
            </a:r>
          </a:p>
          <a:p>
            <a:r>
              <a:rPr lang="en-US" dirty="0" smtClean="0"/>
              <a:t>C: </a:t>
            </a:r>
          </a:p>
          <a:p>
            <a:pPr lvl="1"/>
            <a:r>
              <a:rPr lang="en-US" dirty="0" smtClean="0"/>
              <a:t>developed </a:t>
            </a:r>
            <a:r>
              <a:rPr lang="en-US" dirty="0"/>
              <a:t>by Dennis Ritchie </a:t>
            </a:r>
            <a:endParaRPr lang="en-US" dirty="0" smtClean="0"/>
          </a:p>
          <a:p>
            <a:pPr lvl="1"/>
            <a:r>
              <a:rPr lang="en-US" dirty="0" smtClean="0"/>
              <a:t>at </a:t>
            </a:r>
            <a:r>
              <a:rPr lang="en-US" dirty="0"/>
              <a:t>Bell Laboratories around 1972 in parallel with the </a:t>
            </a:r>
            <a:r>
              <a:rPr lang="en-US" dirty="0" smtClean="0"/>
              <a:t>Unix operating </a:t>
            </a:r>
            <a:r>
              <a:rPr lang="en-US" dirty="0"/>
              <a:t>system.</a:t>
            </a:r>
            <a:r>
              <a:rPr lang="en-US" dirty="0" smtClean="0"/>
              <a:t> </a:t>
            </a:r>
          </a:p>
          <a:p>
            <a:r>
              <a:rPr lang="en-US" dirty="0"/>
              <a:t>C</a:t>
            </a:r>
            <a:r>
              <a:rPr lang="en-US" dirty="0" smtClean="0"/>
              <a:t>++:</a:t>
            </a:r>
          </a:p>
          <a:p>
            <a:pPr lvl="1"/>
            <a:r>
              <a:rPr lang="en-US" dirty="0" smtClean="0"/>
              <a:t>an </a:t>
            </a:r>
            <a:r>
              <a:rPr lang="en-US" dirty="0"/>
              <a:t>extension of C designed by Bjarne </a:t>
            </a:r>
            <a:r>
              <a:rPr lang="en-US" dirty="0" err="1"/>
              <a:t>Stroustrup</a:t>
            </a:r>
            <a:r>
              <a:rPr lang="en-US" dirty="0"/>
              <a:t> </a:t>
            </a:r>
            <a:endParaRPr lang="en-US" dirty="0" smtClean="0"/>
          </a:p>
          <a:p>
            <a:pPr lvl="1"/>
            <a:r>
              <a:rPr lang="en-US" dirty="0" smtClean="0"/>
              <a:t>at </a:t>
            </a:r>
            <a:r>
              <a:rPr lang="en-US" dirty="0"/>
              <a:t>Bell </a:t>
            </a:r>
            <a:r>
              <a:rPr lang="en-US" dirty="0" smtClean="0"/>
              <a:t>laboratories in </a:t>
            </a:r>
            <a:r>
              <a:rPr lang="en-US" dirty="0"/>
              <a:t>the mid-eighties.</a:t>
            </a:r>
          </a:p>
        </p:txBody>
      </p:sp>
    </p:spTree>
    <p:extLst>
      <p:ext uri="{BB962C8B-B14F-4D97-AF65-F5344CB8AC3E}">
        <p14:creationId xmlns:p14="http://schemas.microsoft.com/office/powerpoint/2010/main" val="4175235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C++ </a:t>
            </a:r>
            <a:endParaRPr lang="en-US" dirty="0" smtClean="0"/>
          </a:p>
          <a:p>
            <a:pPr lvl="1"/>
            <a:r>
              <a:rPr lang="en-US" dirty="0" smtClean="0"/>
              <a:t>more </a:t>
            </a:r>
            <a:r>
              <a:rPr lang="en-US" dirty="0"/>
              <a:t>complex than C, </a:t>
            </a:r>
            <a:endParaRPr lang="en-US" dirty="0" smtClean="0"/>
          </a:p>
          <a:p>
            <a:pPr lvl="1"/>
            <a:r>
              <a:rPr lang="en-US" dirty="0" smtClean="0"/>
              <a:t>object </a:t>
            </a:r>
            <a:r>
              <a:rPr lang="en-US" dirty="0"/>
              <a:t>oriented features, </a:t>
            </a:r>
            <a:r>
              <a:rPr lang="en-US" dirty="0" smtClean="0"/>
              <a:t>and other </a:t>
            </a:r>
            <a:r>
              <a:rPr lang="en-US" dirty="0"/>
              <a:t>extensions. </a:t>
            </a:r>
            <a:endParaRPr lang="en-US" dirty="0" smtClean="0"/>
          </a:p>
          <a:p>
            <a:r>
              <a:rPr lang="en-US" dirty="0" smtClean="0"/>
              <a:t>C/C</a:t>
            </a:r>
            <a:r>
              <a:rPr lang="en-US" dirty="0"/>
              <a:t>++ have high </a:t>
            </a:r>
            <a:r>
              <a:rPr lang="en-US" dirty="0" smtClean="0"/>
              <a:t>performance, difficult </a:t>
            </a:r>
            <a:r>
              <a:rPr lang="en-US" dirty="0"/>
              <a:t>to debug. </a:t>
            </a:r>
            <a:endParaRPr lang="en-US" dirty="0" smtClean="0"/>
          </a:p>
          <a:p>
            <a:pPr lvl="1"/>
            <a:r>
              <a:rPr lang="en-US" dirty="0" smtClean="0"/>
              <a:t>popular </a:t>
            </a:r>
            <a:r>
              <a:rPr lang="en-US" dirty="0"/>
              <a:t>choices for developing operating systems and </a:t>
            </a:r>
            <a:r>
              <a:rPr lang="en-US" dirty="0" smtClean="0"/>
              <a:t>software applications</a:t>
            </a:r>
          </a:p>
          <a:p>
            <a:pPr lvl="1"/>
            <a:r>
              <a:rPr lang="en-US" dirty="0" smtClean="0"/>
              <a:t>provide </a:t>
            </a:r>
            <a:r>
              <a:rPr lang="en-US" dirty="0"/>
              <a:t>direct access to memory and other system resources.</a:t>
            </a:r>
          </a:p>
        </p:txBody>
      </p:sp>
    </p:spTree>
    <p:extLst>
      <p:ext uri="{BB962C8B-B14F-4D97-AF65-F5344CB8AC3E}">
        <p14:creationId xmlns:p14="http://schemas.microsoft.com/office/powerpoint/2010/main" val="6363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Java:</a:t>
            </a:r>
          </a:p>
          <a:p>
            <a:pPr lvl="1"/>
            <a:r>
              <a:rPr lang="en-US" dirty="0" smtClean="0"/>
              <a:t>object-oriented </a:t>
            </a:r>
            <a:r>
              <a:rPr lang="en-US" dirty="0"/>
              <a:t>language </a:t>
            </a:r>
            <a:endParaRPr lang="en-US" dirty="0" smtClean="0"/>
          </a:p>
          <a:p>
            <a:pPr lvl="1"/>
            <a:r>
              <a:rPr lang="en-US" dirty="0" smtClean="0"/>
              <a:t>created </a:t>
            </a:r>
            <a:r>
              <a:rPr lang="en-US" dirty="0"/>
              <a:t>by James Gosling and others at </a:t>
            </a:r>
            <a:r>
              <a:rPr lang="en-US" dirty="0" smtClean="0"/>
              <a:t>Sun Microsystems</a:t>
            </a:r>
            <a:r>
              <a:rPr lang="en-US" dirty="0"/>
              <a:t>. </a:t>
            </a:r>
            <a:endParaRPr lang="en-US" dirty="0" smtClean="0"/>
          </a:p>
          <a:p>
            <a:pPr lvl="1"/>
            <a:r>
              <a:rPr lang="en-US" dirty="0" smtClean="0"/>
              <a:t>introduced </a:t>
            </a:r>
            <a:r>
              <a:rPr lang="en-US" dirty="0"/>
              <a:t>in late 1995,  </a:t>
            </a:r>
            <a:endParaRPr lang="en-US" dirty="0" smtClean="0"/>
          </a:p>
          <a:p>
            <a:pPr lvl="1"/>
            <a:r>
              <a:rPr lang="en-US" dirty="0" smtClean="0"/>
              <a:t>rapidly </a:t>
            </a:r>
            <a:r>
              <a:rPr lang="en-US" dirty="0"/>
              <a:t>evolved, </a:t>
            </a:r>
            <a:r>
              <a:rPr lang="en-US" dirty="0" smtClean="0"/>
              <a:t> very</a:t>
            </a:r>
            <a:r>
              <a:rPr lang="en-US" dirty="0"/>
              <a:t> </a:t>
            </a:r>
            <a:r>
              <a:rPr lang="en-US" dirty="0" smtClean="0"/>
              <a:t>popular </a:t>
            </a:r>
            <a:r>
              <a:rPr lang="en-US" dirty="0"/>
              <a:t>and is the language of choice in most introductory computer science courses. </a:t>
            </a:r>
            <a:endParaRPr lang="en-US" dirty="0" smtClean="0"/>
          </a:p>
          <a:p>
            <a:r>
              <a:rPr lang="en-US" dirty="0" smtClean="0"/>
              <a:t>Java borrows much </a:t>
            </a:r>
            <a:r>
              <a:rPr lang="en-US" dirty="0"/>
              <a:t>of its syntax from C++, but has a simpler structure. </a:t>
            </a:r>
            <a:endParaRPr lang="en-US" dirty="0" smtClean="0"/>
          </a:p>
          <a:p>
            <a:pPr lvl="1"/>
            <a:r>
              <a:rPr lang="en-US" dirty="0" smtClean="0"/>
              <a:t>contains only fifty keywords</a:t>
            </a:r>
          </a:p>
          <a:p>
            <a:pPr lvl="1"/>
            <a:r>
              <a:rPr lang="en-US" dirty="0" smtClean="0"/>
              <a:t>the </a:t>
            </a:r>
            <a:r>
              <a:rPr lang="en-US" dirty="0"/>
              <a:t>Java </a:t>
            </a:r>
            <a:r>
              <a:rPr lang="en-US" i="1" dirty="0"/>
              <a:t>platform </a:t>
            </a:r>
            <a:r>
              <a:rPr lang="en-US" dirty="0"/>
              <a:t>adds a rich library </a:t>
            </a:r>
            <a:endParaRPr lang="en-US" dirty="0" smtClean="0"/>
          </a:p>
          <a:p>
            <a:pPr lvl="2"/>
            <a:r>
              <a:rPr lang="en-US" dirty="0" smtClean="0"/>
              <a:t>enables </a:t>
            </a:r>
            <a:r>
              <a:rPr lang="en-US" dirty="0"/>
              <a:t>a Java program to connect </a:t>
            </a:r>
            <a:r>
              <a:rPr lang="en-US" dirty="0" smtClean="0"/>
              <a:t>to the </a:t>
            </a:r>
            <a:r>
              <a:rPr lang="en-US" dirty="0"/>
              <a:t>internet, </a:t>
            </a:r>
            <a:endParaRPr lang="en-US" dirty="0" smtClean="0"/>
          </a:p>
          <a:p>
            <a:pPr lvl="2"/>
            <a:r>
              <a:rPr lang="en-US" dirty="0" smtClean="0"/>
              <a:t>render </a:t>
            </a:r>
            <a:r>
              <a:rPr lang="en-US" dirty="0"/>
              <a:t>images, </a:t>
            </a:r>
            <a:endParaRPr lang="en-US" dirty="0" smtClean="0"/>
          </a:p>
          <a:p>
            <a:pPr lvl="2"/>
            <a:r>
              <a:rPr lang="en-US" dirty="0" smtClean="0"/>
              <a:t>perform </a:t>
            </a:r>
            <a:r>
              <a:rPr lang="en-US" dirty="0"/>
              <a:t>other high-level tasks.</a:t>
            </a:r>
          </a:p>
        </p:txBody>
      </p:sp>
    </p:spTree>
    <p:extLst>
      <p:ext uri="{BB962C8B-B14F-4D97-AF65-F5344CB8AC3E}">
        <p14:creationId xmlns:p14="http://schemas.microsoft.com/office/powerpoint/2010/main" val="190267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0"/>
            <a:ext cx="8229600" cy="1143000"/>
          </a:xfrm>
        </p:spPr>
        <p:txBody>
          <a:bodyPr>
            <a:normAutofit fontScale="90000"/>
          </a:bodyPr>
          <a:lstStyle/>
          <a:p>
            <a:r>
              <a:rPr lang="en-US" b="1" dirty="0"/>
              <a:t>Importance of computers in physics</a:t>
            </a:r>
            <a:endParaRPr lang="en-US" dirty="0"/>
          </a:p>
        </p:txBody>
      </p:sp>
      <p:sp>
        <p:nvSpPr>
          <p:cNvPr id="3" name="内容占位符 2"/>
          <p:cNvSpPr>
            <a:spLocks noGrp="1"/>
          </p:cNvSpPr>
          <p:nvPr>
            <p:ph idx="1"/>
          </p:nvPr>
        </p:nvSpPr>
        <p:spPr>
          <a:xfrm>
            <a:off x="323528" y="864294"/>
            <a:ext cx="8229600" cy="4525963"/>
          </a:xfrm>
        </p:spPr>
        <p:txBody>
          <a:bodyPr/>
          <a:lstStyle/>
          <a:p>
            <a:r>
              <a:rPr lang="en-US" dirty="0"/>
              <a:t>How can I formulate </a:t>
            </a:r>
            <a:r>
              <a:rPr lang="en-US" dirty="0" smtClean="0"/>
              <a:t>a physical problem </a:t>
            </a:r>
            <a:r>
              <a:rPr lang="en-US" dirty="0"/>
              <a:t>on a </a:t>
            </a:r>
            <a:r>
              <a:rPr lang="en-US" dirty="0" smtClean="0"/>
              <a:t>computer?</a:t>
            </a:r>
          </a:p>
          <a:p>
            <a:pPr lvl="1"/>
            <a:r>
              <a:rPr lang="en-US" dirty="0" smtClean="0"/>
              <a:t>New ways of thinking about physics</a:t>
            </a:r>
          </a:p>
          <a:p>
            <a:pPr lvl="1"/>
            <a:r>
              <a:rPr lang="en-US" dirty="0"/>
              <a:t>numerical analysis, symbolic manipulation, visualization, simulation, and the </a:t>
            </a:r>
            <a:r>
              <a:rPr lang="en-US" dirty="0" smtClean="0"/>
              <a:t>collection and </a:t>
            </a:r>
            <a:r>
              <a:rPr lang="en-US" dirty="0"/>
              <a:t>analysis of </a:t>
            </a:r>
            <a:r>
              <a:rPr lang="en-US" dirty="0" smtClean="0"/>
              <a:t>data</a:t>
            </a:r>
          </a:p>
          <a:p>
            <a:pPr lvl="1"/>
            <a:endParaRPr lang="en-US" dirty="0"/>
          </a:p>
        </p:txBody>
      </p:sp>
      <p:pic>
        <p:nvPicPr>
          <p:cNvPr id="1026" name="Picture 2" descr="Numerical simulation showing distribution of dark matter in the uni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52420"/>
            <a:ext cx="2617143" cy="2299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cw.mit.edu/courses/edgerton-center/ec-s07-photovoltaic-solar-energy-systems-fall-2004/ec-s07f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143" y="4339048"/>
            <a:ext cx="3048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vimeocdn.com/video/208200338_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143" y="4496479"/>
            <a:ext cx="3478857" cy="195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42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idea of </a:t>
            </a:r>
            <a:r>
              <a:rPr lang="en-US" dirty="0" smtClean="0"/>
              <a:t>object-oriented programming </a:t>
            </a:r>
          </a:p>
          <a:p>
            <a:pPr lvl="1"/>
            <a:r>
              <a:rPr lang="en-US" dirty="0" smtClean="0"/>
              <a:t>functions </a:t>
            </a:r>
            <a:r>
              <a:rPr lang="en-US" dirty="0"/>
              <a:t>and data are grouped together in an </a:t>
            </a:r>
            <a:r>
              <a:rPr lang="en-US" i="1" dirty="0"/>
              <a:t>object</a:t>
            </a:r>
            <a:r>
              <a:rPr lang="en-US" dirty="0"/>
              <a:t>, rather than </a:t>
            </a:r>
            <a:r>
              <a:rPr lang="en-US" dirty="0" smtClean="0"/>
              <a:t>treated separately</a:t>
            </a:r>
            <a:r>
              <a:rPr lang="en-US" dirty="0"/>
              <a:t>. </a:t>
            </a:r>
            <a:endParaRPr lang="en-US" dirty="0" smtClean="0"/>
          </a:p>
          <a:p>
            <a:pPr lvl="1"/>
            <a:r>
              <a:rPr lang="en-US" dirty="0" smtClean="0"/>
              <a:t>A </a:t>
            </a:r>
            <a:r>
              <a:rPr lang="en-US" dirty="0"/>
              <a:t>program is a structured collection of objects that communicate with each </a:t>
            </a:r>
            <a:r>
              <a:rPr lang="en-US" dirty="0" smtClean="0"/>
              <a:t>other causing </a:t>
            </a:r>
            <a:r>
              <a:rPr lang="en-US" dirty="0"/>
              <a:t>the internal state within a given object to change. </a:t>
            </a:r>
            <a:endParaRPr lang="en-US" dirty="0" smtClean="0"/>
          </a:p>
          <a:p>
            <a:r>
              <a:rPr lang="en-US" dirty="0" smtClean="0"/>
              <a:t>A </a:t>
            </a:r>
            <a:r>
              <a:rPr lang="en-US" dirty="0"/>
              <a:t>fundamental goal of </a:t>
            </a:r>
            <a:r>
              <a:rPr lang="en-US" dirty="0" smtClean="0"/>
              <a:t>object-oriented design </a:t>
            </a:r>
          </a:p>
          <a:p>
            <a:pPr lvl="1"/>
            <a:r>
              <a:rPr lang="en-US" dirty="0" smtClean="0"/>
              <a:t>to </a:t>
            </a:r>
            <a:r>
              <a:rPr lang="en-US" dirty="0"/>
              <a:t>increase the understandability and reusability of program code by focusing on </a:t>
            </a:r>
            <a:r>
              <a:rPr lang="en-US" dirty="0" smtClean="0"/>
              <a:t>what an </a:t>
            </a:r>
            <a:r>
              <a:rPr lang="en-US" dirty="0"/>
              <a:t>object does and how it is used, rather than how an object is implemented.</a:t>
            </a:r>
          </a:p>
        </p:txBody>
      </p:sp>
    </p:spTree>
    <p:extLst>
      <p:ext uri="{BB962C8B-B14F-4D97-AF65-F5344CB8AC3E}">
        <p14:creationId xmlns:p14="http://schemas.microsoft.com/office/powerpoint/2010/main" val="2791958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Java: a </a:t>
            </a:r>
            <a:r>
              <a:rPr lang="en-US" dirty="0"/>
              <a:t>platform in </a:t>
            </a:r>
            <a:r>
              <a:rPr lang="en-US" dirty="0" smtClean="0"/>
              <a:t>itself</a:t>
            </a:r>
          </a:p>
          <a:p>
            <a:pPr lvl="1"/>
            <a:r>
              <a:rPr lang="en-US" dirty="0" smtClean="0"/>
              <a:t>similar </a:t>
            </a:r>
            <a:r>
              <a:rPr lang="en-US" dirty="0"/>
              <a:t>to the Macintosh and </a:t>
            </a:r>
            <a:r>
              <a:rPr lang="en-US" dirty="0" smtClean="0"/>
              <a:t>Windows</a:t>
            </a:r>
          </a:p>
          <a:p>
            <a:pPr lvl="1"/>
            <a:r>
              <a:rPr lang="en-US" dirty="0" smtClean="0"/>
              <a:t>it </a:t>
            </a:r>
            <a:r>
              <a:rPr lang="en-US" dirty="0"/>
              <a:t>has an application programming interface (API) that enables cross-platform graphics and </a:t>
            </a:r>
            <a:r>
              <a:rPr lang="en-US" dirty="0" smtClean="0"/>
              <a:t>user interfaces</a:t>
            </a:r>
            <a:r>
              <a:rPr lang="en-US" dirty="0"/>
              <a:t>. </a:t>
            </a:r>
            <a:endParaRPr lang="en-US" dirty="0" smtClean="0"/>
          </a:p>
          <a:p>
            <a:pPr lvl="1"/>
            <a:r>
              <a:rPr lang="en-US" dirty="0" smtClean="0"/>
              <a:t>Java </a:t>
            </a:r>
            <a:r>
              <a:rPr lang="en-US" dirty="0"/>
              <a:t>programs are compiled to a platform neutral byte code so that they can run </a:t>
            </a:r>
            <a:r>
              <a:rPr lang="en-US" dirty="0" smtClean="0"/>
              <a:t>on any </a:t>
            </a:r>
            <a:r>
              <a:rPr lang="en-US" dirty="0"/>
              <a:t>computer that has a Java Virtual Machine. </a:t>
            </a:r>
            <a:endParaRPr lang="en-US" dirty="0" smtClean="0"/>
          </a:p>
          <a:p>
            <a:r>
              <a:rPr lang="en-US" dirty="0" smtClean="0"/>
              <a:t>Despite </a:t>
            </a:r>
            <a:r>
              <a:rPr lang="en-US" dirty="0"/>
              <a:t>the high level of abstraction and </a:t>
            </a:r>
            <a:r>
              <a:rPr lang="en-US" dirty="0" smtClean="0"/>
              <a:t>platform independence</a:t>
            </a:r>
            <a:r>
              <a:rPr lang="en-US" dirty="0"/>
              <a:t>, the performance of Java is becoming comparable with native languages. </a:t>
            </a:r>
            <a:endParaRPr lang="en-US" dirty="0" smtClean="0"/>
          </a:p>
          <a:p>
            <a:r>
              <a:rPr lang="en-US" dirty="0" smtClean="0"/>
              <a:t>If </a:t>
            </a:r>
            <a:r>
              <a:rPr lang="en-US" dirty="0"/>
              <a:t>a </a:t>
            </a:r>
            <a:r>
              <a:rPr lang="en-US" dirty="0" smtClean="0"/>
              <a:t>project requires </a:t>
            </a:r>
            <a:r>
              <a:rPr lang="en-US" dirty="0"/>
              <a:t>more speed, the computationally demanding parts of the program can be converted </a:t>
            </a:r>
            <a:r>
              <a:rPr lang="en-US" dirty="0" smtClean="0"/>
              <a:t>to C/C</a:t>
            </a:r>
            <a:r>
              <a:rPr lang="en-US" dirty="0"/>
              <a:t>++ or Fortran.</a:t>
            </a:r>
          </a:p>
        </p:txBody>
      </p:sp>
    </p:spTree>
    <p:extLst>
      <p:ext uri="{BB962C8B-B14F-4D97-AF65-F5344CB8AC3E}">
        <p14:creationId xmlns:p14="http://schemas.microsoft.com/office/powerpoint/2010/main" val="3591772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Very Brief introduction on OOP</a:t>
            </a:r>
            <a:endParaRPr lang="en-US" dirty="0"/>
          </a:p>
        </p:txBody>
      </p:sp>
      <p:sp>
        <p:nvSpPr>
          <p:cNvPr id="3" name="内容占位符 2"/>
          <p:cNvSpPr>
            <a:spLocks noGrp="1"/>
          </p:cNvSpPr>
          <p:nvPr>
            <p:ph idx="1"/>
          </p:nvPr>
        </p:nvSpPr>
        <p:spPr/>
        <p:txBody>
          <a:bodyPr>
            <a:normAutofit fontScale="92500" lnSpcReduction="20000"/>
          </a:bodyPr>
          <a:lstStyle/>
          <a:p>
            <a:r>
              <a:rPr lang="en-US" i="1" dirty="0"/>
              <a:t>Encapsulation </a:t>
            </a:r>
            <a:r>
              <a:rPr lang="en-US" dirty="0" smtClean="0"/>
              <a:t>: </a:t>
            </a:r>
            <a:r>
              <a:rPr lang="en-US" dirty="0"/>
              <a:t>the way that an object’s essential information is exposed through </a:t>
            </a:r>
            <a:r>
              <a:rPr lang="en-US" dirty="0" smtClean="0"/>
              <a:t>a well-documented </a:t>
            </a:r>
            <a:r>
              <a:rPr lang="en-US" dirty="0"/>
              <a:t>interface, but unnecessary details of the code are hidden. </a:t>
            </a:r>
            <a:endParaRPr lang="en-US" dirty="0" smtClean="0"/>
          </a:p>
          <a:p>
            <a:pPr lvl="1"/>
            <a:r>
              <a:rPr lang="en-US" dirty="0" smtClean="0"/>
              <a:t>For </a:t>
            </a:r>
            <a:r>
              <a:rPr lang="en-US" dirty="0"/>
              <a:t>example, we </a:t>
            </a:r>
            <a:r>
              <a:rPr lang="en-US" dirty="0" smtClean="0"/>
              <a:t>can model </a:t>
            </a:r>
            <a:r>
              <a:rPr lang="en-US" dirty="0"/>
              <a:t>a particle as an object. </a:t>
            </a:r>
            <a:r>
              <a:rPr lang="en-US" dirty="0" smtClean="0"/>
              <a:t>	</a:t>
            </a:r>
          </a:p>
          <a:p>
            <a:pPr lvl="2"/>
            <a:r>
              <a:rPr lang="en-US" dirty="0" smtClean="0"/>
              <a:t>Whenever </a:t>
            </a:r>
            <a:r>
              <a:rPr lang="en-US" dirty="0"/>
              <a:t>a particle moves, it calculates its acceleration from </a:t>
            </a:r>
            <a:r>
              <a:rPr lang="en-US" dirty="0" smtClean="0"/>
              <a:t>the total </a:t>
            </a:r>
            <a:r>
              <a:rPr lang="en-US" dirty="0"/>
              <a:t>force on it. </a:t>
            </a:r>
            <a:endParaRPr lang="en-US" dirty="0" smtClean="0"/>
          </a:p>
          <a:p>
            <a:pPr lvl="2"/>
            <a:r>
              <a:rPr lang="en-US" dirty="0" smtClean="0"/>
              <a:t>to </a:t>
            </a:r>
            <a:r>
              <a:rPr lang="en-US" dirty="0"/>
              <a:t>use the trajectory of the particle, </a:t>
            </a:r>
            <a:endParaRPr lang="en-US" dirty="0" smtClean="0"/>
          </a:p>
          <a:p>
            <a:pPr lvl="2"/>
            <a:r>
              <a:rPr lang="en-US" dirty="0" smtClean="0"/>
              <a:t>for </a:t>
            </a:r>
            <a:r>
              <a:rPr lang="en-US" dirty="0"/>
              <a:t>example to </a:t>
            </a:r>
            <a:r>
              <a:rPr lang="en-US" dirty="0" smtClean="0"/>
              <a:t>animate the </a:t>
            </a:r>
            <a:r>
              <a:rPr lang="en-US" dirty="0"/>
              <a:t>particle’s trajectory, </a:t>
            </a:r>
            <a:endParaRPr lang="en-US" dirty="0" smtClean="0"/>
          </a:p>
          <a:p>
            <a:pPr lvl="2"/>
            <a:r>
              <a:rPr lang="en-US" dirty="0" smtClean="0"/>
              <a:t>refer </a:t>
            </a:r>
            <a:r>
              <a:rPr lang="en-US" dirty="0"/>
              <a:t>only to the </a:t>
            </a:r>
            <a:r>
              <a:rPr lang="en-US" dirty="0" smtClean="0"/>
              <a:t>interface</a:t>
            </a:r>
          </a:p>
          <a:p>
            <a:pPr lvl="2"/>
            <a:r>
              <a:rPr lang="en-US" dirty="0" smtClean="0"/>
              <a:t>no </a:t>
            </a:r>
            <a:r>
              <a:rPr lang="en-US" dirty="0"/>
              <a:t>need to know how </a:t>
            </a:r>
            <a:r>
              <a:rPr lang="en-US" dirty="0" smtClean="0"/>
              <a:t>the trajectory </a:t>
            </a:r>
            <a:r>
              <a:rPr lang="en-US" dirty="0"/>
              <a:t>is calculated.</a:t>
            </a:r>
          </a:p>
        </p:txBody>
      </p:sp>
    </p:spTree>
    <p:extLst>
      <p:ext uri="{BB962C8B-B14F-4D97-AF65-F5344CB8AC3E}">
        <p14:creationId xmlns:p14="http://schemas.microsoft.com/office/powerpoint/2010/main" val="22529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i="1" dirty="0" smtClean="0"/>
              <a:t>Inheritance</a:t>
            </a:r>
          </a:p>
          <a:p>
            <a:pPr lvl="1"/>
            <a:r>
              <a:rPr lang="en-US" dirty="0" smtClean="0"/>
              <a:t>allows </a:t>
            </a:r>
            <a:r>
              <a:rPr lang="en-US" dirty="0"/>
              <a:t>a programmer to add capabilities to existing code without having to </a:t>
            </a:r>
            <a:r>
              <a:rPr lang="en-US" dirty="0" smtClean="0"/>
              <a:t>rewrite it </a:t>
            </a:r>
            <a:r>
              <a:rPr lang="en-US" dirty="0"/>
              <a:t>or even know the details of how the code works. </a:t>
            </a:r>
            <a:endParaRPr lang="en-US" dirty="0" smtClean="0"/>
          </a:p>
          <a:p>
            <a:pPr lvl="1"/>
            <a:r>
              <a:rPr lang="en-US" dirty="0" smtClean="0"/>
              <a:t>For </a:t>
            </a:r>
            <a:r>
              <a:rPr lang="en-US" dirty="0"/>
              <a:t>example, </a:t>
            </a:r>
            <a:r>
              <a:rPr lang="en-US" dirty="0" smtClean="0"/>
              <a:t>programs show</a:t>
            </a:r>
            <a:r>
              <a:rPr lang="en-US" dirty="0"/>
              <a:t> </a:t>
            </a:r>
            <a:r>
              <a:rPr lang="en-US" dirty="0" smtClean="0"/>
              <a:t>the </a:t>
            </a:r>
            <a:r>
              <a:rPr lang="en-US" dirty="0"/>
              <a:t>evolution of planetary systems, quantum mechanical wave functions, and molecular </a:t>
            </a:r>
            <a:r>
              <a:rPr lang="en-US" dirty="0" smtClean="0"/>
              <a:t>models..</a:t>
            </a:r>
          </a:p>
        </p:txBody>
      </p:sp>
    </p:spTree>
    <p:extLst>
      <p:ext uri="{BB962C8B-B14F-4D97-AF65-F5344CB8AC3E}">
        <p14:creationId xmlns:p14="http://schemas.microsoft.com/office/powerpoint/2010/main" val="2196052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pPr lvl="1"/>
            <a:r>
              <a:rPr lang="en-US" dirty="0"/>
              <a:t>They can share a library code called timer </a:t>
            </a:r>
          </a:p>
          <a:p>
            <a:pPr lvl="2"/>
            <a:r>
              <a:rPr lang="en-US" dirty="0"/>
              <a:t>periodically executes code in your program and then refreshes the on-screen animation. </a:t>
            </a:r>
          </a:p>
          <a:p>
            <a:pPr lvl="2"/>
            <a:r>
              <a:rPr lang="en-US" dirty="0"/>
              <a:t>Later, on programming the physics, because it is not necessary to write the code to produce the timer or to refresh the screen. </a:t>
            </a:r>
          </a:p>
          <a:p>
            <a:pPr lvl="1"/>
            <a:r>
              <a:rPr lang="en-US" dirty="0"/>
              <a:t>Similarly, we can design a general purpose graphical user interface (GUI) by extending code written by Sun Microsystems known as a </a:t>
            </a:r>
            <a:r>
              <a:rPr lang="en-US" dirty="0" err="1"/>
              <a:t>JFrame</a:t>
            </a:r>
            <a:r>
              <a:rPr lang="en-US" dirty="0"/>
              <a:t>. </a:t>
            </a:r>
          </a:p>
          <a:p>
            <a:pPr lvl="2"/>
            <a:r>
              <a:rPr lang="en-US" dirty="0"/>
              <a:t>Our GUI has the features of a standard user interface such as a menu bar, minimize button, and title, even though we did not write the code to implement these features.</a:t>
            </a:r>
          </a:p>
          <a:p>
            <a:endParaRPr lang="en-US" dirty="0"/>
          </a:p>
        </p:txBody>
      </p:sp>
    </p:spTree>
    <p:extLst>
      <p:ext uri="{BB962C8B-B14F-4D97-AF65-F5344CB8AC3E}">
        <p14:creationId xmlns:p14="http://schemas.microsoft.com/office/powerpoint/2010/main" val="2808098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i="1" dirty="0" smtClean="0"/>
              <a:t>Polymorphism: </a:t>
            </a:r>
            <a:r>
              <a:rPr lang="en-US" dirty="0"/>
              <a:t>helps us to write reusable code. </a:t>
            </a:r>
            <a:endParaRPr lang="en-US" dirty="0" smtClean="0"/>
          </a:p>
          <a:p>
            <a:pPr lvl="1"/>
            <a:r>
              <a:rPr lang="en-US" dirty="0" smtClean="0"/>
              <a:t>For </a:t>
            </a:r>
            <a:r>
              <a:rPr lang="en-US" dirty="0"/>
              <a:t>example, it is easy to imagine many </a:t>
            </a:r>
            <a:r>
              <a:rPr lang="en-US" dirty="0" smtClean="0"/>
              <a:t>types of </a:t>
            </a:r>
            <a:r>
              <a:rPr lang="en-US" dirty="0"/>
              <a:t>objects that are able to evolve over time. </a:t>
            </a:r>
            <a:endParaRPr lang="en-US" dirty="0" smtClean="0"/>
          </a:p>
          <a:p>
            <a:pPr lvl="2"/>
            <a:r>
              <a:rPr lang="en-US" dirty="0" smtClean="0"/>
              <a:t>We can </a:t>
            </a:r>
            <a:r>
              <a:rPr lang="en-US" dirty="0"/>
              <a:t>simulate a system of </a:t>
            </a:r>
            <a:r>
              <a:rPr lang="en-US" dirty="0" smtClean="0"/>
              <a:t>particles using </a:t>
            </a:r>
            <a:r>
              <a:rPr lang="en-US" dirty="0"/>
              <a:t>random numbers rather than forces to move the particles. </a:t>
            </a:r>
            <a:endParaRPr lang="en-US" dirty="0" smtClean="0"/>
          </a:p>
          <a:p>
            <a:pPr lvl="3"/>
            <a:r>
              <a:rPr lang="en-US" dirty="0" smtClean="0"/>
              <a:t>Any examples?</a:t>
            </a:r>
          </a:p>
          <a:p>
            <a:pPr lvl="2"/>
            <a:r>
              <a:rPr lang="en-US" dirty="0" smtClean="0"/>
              <a:t>By </a:t>
            </a:r>
            <a:r>
              <a:rPr lang="en-US" dirty="0"/>
              <a:t>using polymorphism, we </a:t>
            </a:r>
            <a:r>
              <a:rPr lang="en-US" dirty="0" smtClean="0"/>
              <a:t>can write </a:t>
            </a:r>
            <a:r>
              <a:rPr lang="en-US" dirty="0"/>
              <a:t>general purpose code to do animations with both types of systems.</a:t>
            </a:r>
          </a:p>
        </p:txBody>
      </p:sp>
    </p:spTree>
    <p:extLst>
      <p:ext uri="{BB962C8B-B14F-4D97-AF65-F5344CB8AC3E}">
        <p14:creationId xmlns:p14="http://schemas.microsoft.com/office/powerpoint/2010/main" val="3888315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en-US" dirty="0"/>
              <a:t>Analysis of results</a:t>
            </a:r>
            <a:r>
              <a:rPr lang="en-US" dirty="0" smtClean="0"/>
              <a:t>.</a:t>
            </a:r>
          </a:p>
          <a:p>
            <a:pPr lvl="1"/>
            <a:r>
              <a:rPr lang="en-US" dirty="0" smtClean="0"/>
              <a:t> What physical insights can you gain from your simulations?</a:t>
            </a:r>
          </a:p>
          <a:p>
            <a:pPr lvl="1"/>
            <a:r>
              <a:rPr lang="en-US" dirty="0" smtClean="0"/>
              <a:t>How </a:t>
            </a:r>
            <a:r>
              <a:rPr lang="en-US" dirty="0"/>
              <a:t>do we go from numbers to "</a:t>
            </a:r>
            <a:r>
              <a:rPr lang="en-US" dirty="0" smtClean="0"/>
              <a:t>understandings" ?</a:t>
            </a:r>
            <a:endParaRPr lang="en-US" dirty="0"/>
          </a:p>
        </p:txBody>
      </p:sp>
      <p:sp>
        <p:nvSpPr>
          <p:cNvPr id="4" name="标题 3"/>
          <p:cNvSpPr>
            <a:spLocks noGrp="1"/>
          </p:cNvSpPr>
          <p:nvPr>
            <p:ph type="title"/>
          </p:nvPr>
        </p:nvSpPr>
        <p:spPr/>
        <p:txBody>
          <a:bodyPr>
            <a:normAutofit fontScale="90000"/>
          </a:bodyPr>
          <a:lstStyle/>
          <a:p>
            <a:r>
              <a:rPr lang="en-US" dirty="0" smtClean="0"/>
              <a:t>A few important things you should keep in mind in this course</a:t>
            </a:r>
            <a:endParaRPr lang="en-US" dirty="0"/>
          </a:p>
        </p:txBody>
      </p:sp>
    </p:spTree>
    <p:extLst>
      <p:ext uri="{BB962C8B-B14F-4D97-AF65-F5344CB8AC3E}">
        <p14:creationId xmlns:p14="http://schemas.microsoft.com/office/powerpoint/2010/main" val="3290474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en-US" dirty="0"/>
              <a:t>Programming and debugging techniques. How do we gain confidence that the computer code is correct: it is doing what we think it should be doing? </a:t>
            </a:r>
            <a:endParaRPr lang="en-US" dirty="0" smtClean="0"/>
          </a:p>
          <a:p>
            <a:pPr lvl="1"/>
            <a:r>
              <a:rPr lang="en-US" dirty="0" smtClean="0"/>
              <a:t>Details on debugging techniques will be covered in lab sessions.</a:t>
            </a:r>
            <a:endParaRPr lang="en-US" dirty="0"/>
          </a:p>
          <a:p>
            <a:endParaRPr lang="en-US" dirty="0"/>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4128847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pPr lvl="0"/>
            <a:r>
              <a:rPr lang="en-US" dirty="0" smtClean="0"/>
              <a:t>Learn to explain </a:t>
            </a:r>
            <a:r>
              <a:rPr lang="en-US" dirty="0"/>
              <a:t>the logic behind why </a:t>
            </a:r>
            <a:r>
              <a:rPr lang="en-US" dirty="0" smtClean="0"/>
              <a:t>simulations </a:t>
            </a:r>
            <a:r>
              <a:rPr lang="en-US" dirty="0"/>
              <a:t>are done in a particular way. </a:t>
            </a:r>
            <a:endParaRPr lang="en-US" dirty="0" smtClean="0"/>
          </a:p>
          <a:p>
            <a:pPr lvl="0"/>
            <a:r>
              <a:rPr lang="en-US" dirty="0" smtClean="0"/>
              <a:t>In </a:t>
            </a:r>
            <a:r>
              <a:rPr lang="en-US" dirty="0"/>
              <a:t>the </a:t>
            </a:r>
            <a:r>
              <a:rPr lang="en-US" dirty="0" smtClean="0"/>
              <a:t>whole semester, you will be required to finish one large class </a:t>
            </a:r>
            <a:r>
              <a:rPr lang="en-US" dirty="0"/>
              <a:t>project </a:t>
            </a:r>
            <a:r>
              <a:rPr lang="en-US" dirty="0" smtClean="0"/>
              <a:t>on molecular dynamics</a:t>
            </a:r>
          </a:p>
          <a:p>
            <a:pPr lvl="1"/>
            <a:r>
              <a:rPr lang="en-US" dirty="0" smtClean="0"/>
              <a:t>Why MD?</a:t>
            </a:r>
          </a:p>
          <a:p>
            <a:pPr lvl="1"/>
            <a:r>
              <a:rPr lang="en-US" dirty="0" smtClean="0"/>
              <a:t>It will be separated into small pieces</a:t>
            </a:r>
          </a:p>
          <a:p>
            <a:pPr lvl="1"/>
            <a:r>
              <a:rPr lang="en-US" dirty="0" smtClean="0"/>
              <a:t>You will understand all the details in the simulation!</a:t>
            </a:r>
            <a:endParaRPr lang="en-US" dirty="0"/>
          </a:p>
          <a:p>
            <a:endParaRPr lang="en-US" dirty="0"/>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1732370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a:bodyPr>
          <a:lstStyle/>
          <a:p>
            <a:r>
              <a:rPr lang="en-US" dirty="0"/>
              <a:t>Random </a:t>
            </a:r>
            <a:r>
              <a:rPr lang="en-US" dirty="0" smtClean="0"/>
              <a:t>Process</a:t>
            </a:r>
            <a:r>
              <a:rPr lang="en-US" dirty="0"/>
              <a:t>: Particle in a box, random number generator, </a:t>
            </a:r>
            <a:r>
              <a:rPr lang="en-US" dirty="0" smtClean="0"/>
              <a:t>very brief introduction of random walk. </a:t>
            </a:r>
          </a:p>
          <a:p>
            <a:r>
              <a:rPr lang="en-US" dirty="0" smtClean="0"/>
              <a:t>Cooling problem: Euler algorithm for solving first-order differential equations. </a:t>
            </a:r>
            <a:r>
              <a:rPr lang="en-US" altLang="zh-CN" dirty="0" smtClean="0"/>
              <a:t>Brief introduction to high order algorithm. </a:t>
            </a:r>
            <a:endParaRPr lang="en-US" dirty="0"/>
          </a:p>
        </p:txBody>
      </p:sp>
    </p:spTree>
    <p:extLst>
      <p:ext uri="{BB962C8B-B14F-4D97-AF65-F5344CB8AC3E}">
        <p14:creationId xmlns:p14="http://schemas.microsoft.com/office/powerpoint/2010/main" val="1535129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0832" y="1268760"/>
            <a:ext cx="8229600" cy="4525963"/>
          </a:xfrm>
        </p:spPr>
        <p:txBody>
          <a:bodyPr>
            <a:normAutofit/>
          </a:bodyPr>
          <a:lstStyle/>
          <a:p>
            <a:r>
              <a:rPr lang="en-US" i="1" dirty="0"/>
              <a:t>Numerical </a:t>
            </a:r>
            <a:r>
              <a:rPr lang="en-US" i="1" dirty="0" smtClean="0"/>
              <a:t>analysis:</a:t>
            </a:r>
          </a:p>
          <a:p>
            <a:pPr lvl="1"/>
            <a:r>
              <a:rPr lang="en-US" i="1" dirty="0" smtClean="0"/>
              <a:t> </a:t>
            </a:r>
            <a:r>
              <a:rPr lang="en-US" dirty="0" smtClean="0"/>
              <a:t>the </a:t>
            </a:r>
            <a:r>
              <a:rPr lang="en-US" dirty="0"/>
              <a:t>solution of well-defined </a:t>
            </a:r>
            <a:r>
              <a:rPr lang="en-US" dirty="0" smtClean="0"/>
              <a:t>mathematical problems </a:t>
            </a:r>
            <a:r>
              <a:rPr lang="en-US" dirty="0"/>
              <a:t>to produce </a:t>
            </a:r>
            <a:r>
              <a:rPr lang="en-US" dirty="0" smtClean="0"/>
              <a:t>numerical solutions</a:t>
            </a:r>
          </a:p>
          <a:p>
            <a:pPr lvl="1"/>
            <a:r>
              <a:rPr lang="en-US" dirty="0"/>
              <a:t>to compute multidimensional </a:t>
            </a:r>
            <a:r>
              <a:rPr lang="en-US" dirty="0" smtClean="0"/>
              <a:t>integrals, manipulate </a:t>
            </a:r>
            <a:r>
              <a:rPr lang="en-US" dirty="0"/>
              <a:t>large matrices, or solve nonlinear differential </a:t>
            </a:r>
            <a:r>
              <a:rPr lang="en-US" dirty="0" smtClean="0"/>
              <a:t>equations…</a:t>
            </a:r>
          </a:p>
          <a:p>
            <a:pPr lvl="2"/>
            <a:r>
              <a:rPr lang="en-US" dirty="0" smtClean="0"/>
              <a:t>Why Nonlinear is so important?</a:t>
            </a:r>
          </a:p>
          <a:p>
            <a:pPr lvl="2"/>
            <a:r>
              <a:rPr lang="en-US" dirty="0" smtClean="0"/>
              <a:t>Matrix operation will be covered in 4061.</a:t>
            </a:r>
          </a:p>
          <a:p>
            <a:pPr lvl="2"/>
            <a:endParaRPr lang="en-US" dirty="0" smtClean="0"/>
          </a:p>
        </p:txBody>
      </p:sp>
    </p:spTree>
    <p:extLst>
      <p:ext uri="{BB962C8B-B14F-4D97-AF65-F5344CB8AC3E}">
        <p14:creationId xmlns:p14="http://schemas.microsoft.com/office/powerpoint/2010/main" val="2101141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Single particle motion : Newton’s equation of motion. </a:t>
            </a:r>
          </a:p>
          <a:p>
            <a:r>
              <a:rPr lang="en-US" dirty="0" smtClean="0"/>
              <a:t>Molecular dynamics: </a:t>
            </a:r>
            <a:r>
              <a:rPr lang="en-US" dirty="0" err="1" smtClean="0"/>
              <a:t>Verlet</a:t>
            </a:r>
            <a:r>
              <a:rPr lang="en-US" dirty="0" smtClean="0"/>
              <a:t> algorithm, hard ball potential, LJ potential, RDF, how to calculate thermal properties. </a:t>
            </a:r>
          </a:p>
          <a:p>
            <a:r>
              <a:rPr lang="en-US" dirty="0"/>
              <a:t>chaotic </a:t>
            </a:r>
            <a:r>
              <a:rPr lang="en-US" dirty="0" smtClean="0"/>
              <a:t>dynamics: </a:t>
            </a:r>
            <a:r>
              <a:rPr lang="en-US" dirty="0"/>
              <a:t>Briefly </a:t>
            </a:r>
            <a:r>
              <a:rPr lang="en-US" dirty="0" smtClean="0"/>
              <a:t>discuss simple </a:t>
            </a:r>
            <a:r>
              <a:rPr lang="en-US" dirty="0"/>
              <a:t>deterministic nonlinear models which exhibit complex patterns of </a:t>
            </a:r>
            <a:r>
              <a:rPr lang="en-US" dirty="0" err="1" smtClean="0"/>
              <a:t>behaviour</a:t>
            </a:r>
            <a:r>
              <a:rPr lang="en-US" dirty="0" smtClean="0"/>
              <a:t>. </a:t>
            </a:r>
          </a:p>
          <a:p>
            <a:r>
              <a:rPr lang="en-US" altLang="zh-CN" dirty="0" smtClean="0"/>
              <a:t>How to solve PDE. </a:t>
            </a:r>
          </a:p>
          <a:p>
            <a:pPr lvl="1"/>
            <a:r>
              <a:rPr lang="en-US" dirty="0" smtClean="0"/>
              <a:t>Electrostatic problems: Brief introduction of relaxation method, finite difference method. </a:t>
            </a:r>
          </a:p>
          <a:p>
            <a:r>
              <a:rPr lang="en-US" dirty="0" smtClean="0"/>
              <a:t>Monte Carlo simulation</a:t>
            </a:r>
          </a:p>
          <a:p>
            <a:r>
              <a:rPr lang="en-US" dirty="0" smtClean="0"/>
              <a:t>New content on particle swarm optimization to search for global minimum in a potential space. </a:t>
            </a:r>
            <a:endParaRPr lang="en-US" dirty="0"/>
          </a:p>
        </p:txBody>
      </p:sp>
    </p:spTree>
    <p:extLst>
      <p:ext uri="{BB962C8B-B14F-4D97-AF65-F5344CB8AC3E}">
        <p14:creationId xmlns:p14="http://schemas.microsoft.com/office/powerpoint/2010/main" val="343265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lnSpcReduction="10000"/>
          </a:bodyPr>
          <a:lstStyle/>
          <a:p>
            <a:r>
              <a:rPr lang="en-US" dirty="0" smtClean="0"/>
              <a:t>4 </a:t>
            </a:r>
            <a:r>
              <a:rPr lang="en-US" dirty="0"/>
              <a:t>computational laboratories (3 hours each)  for </a:t>
            </a:r>
            <a:r>
              <a:rPr lang="en-US" dirty="0" smtClean="0"/>
              <a:t>one large molecular dynamic simulation project, one lab in </a:t>
            </a:r>
            <a:r>
              <a:rPr lang="en-US" altLang="zh-CN" dirty="0" smtClean="0"/>
              <a:t>chaotic motion and one lab in PDE</a:t>
            </a:r>
            <a:r>
              <a:rPr lang="en-US" dirty="0" smtClean="0"/>
              <a:t>. </a:t>
            </a:r>
            <a:r>
              <a:rPr lang="en-US" dirty="0" smtClean="0"/>
              <a:t> Also, one extra lab that will not be graded on PSO. </a:t>
            </a:r>
            <a:endParaRPr lang="en-US" dirty="0" smtClean="0"/>
          </a:p>
          <a:p>
            <a:r>
              <a:rPr lang="en-US" dirty="0" smtClean="0"/>
              <a:t>Presentation of your simulation project results (5 min) + one freely selected presentation on literature reviews of simulations (5 min). Topics need to be preapproved by me. </a:t>
            </a:r>
          </a:p>
          <a:p>
            <a:endParaRPr lang="en-US" dirty="0" smtClean="0"/>
          </a:p>
        </p:txBody>
      </p:sp>
    </p:spTree>
    <p:extLst>
      <p:ext uri="{BB962C8B-B14F-4D97-AF65-F5344CB8AC3E}">
        <p14:creationId xmlns:p14="http://schemas.microsoft.com/office/powerpoint/2010/main" val="1350208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Lab </a:t>
            </a:r>
            <a:r>
              <a:rPr lang="en-US" dirty="0"/>
              <a:t>0</a:t>
            </a:r>
            <a:r>
              <a:rPr lang="en-US" dirty="0" smtClean="0"/>
              <a:t>: Write a few small functions on dot product and cross product and getting familiar with the software and systems. </a:t>
            </a:r>
            <a:r>
              <a:rPr lang="en-US" dirty="0"/>
              <a:t/>
            </a:r>
            <a:br>
              <a:rPr lang="en-US" dirty="0"/>
            </a:br>
            <a:endParaRPr lang="en-US" dirty="0"/>
          </a:p>
        </p:txBody>
      </p:sp>
    </p:spTree>
    <p:extLst>
      <p:ext uri="{BB962C8B-B14F-4D97-AF65-F5344CB8AC3E}">
        <p14:creationId xmlns:p14="http://schemas.microsoft.com/office/powerpoint/2010/main" val="183694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67544" y="1556792"/>
            <a:ext cx="8229600" cy="4525963"/>
          </a:xfrm>
        </p:spPr>
        <p:txBody>
          <a:bodyPr>
            <a:noAutofit/>
          </a:bodyPr>
          <a:lstStyle/>
          <a:p>
            <a:pPr marL="0" indent="0">
              <a:buNone/>
            </a:pPr>
            <a:r>
              <a:rPr lang="en-US" sz="2400" dirty="0"/>
              <a:t>Lab </a:t>
            </a:r>
            <a:r>
              <a:rPr lang="en-US" sz="2400" dirty="0" smtClean="0"/>
              <a:t>1</a:t>
            </a:r>
            <a:r>
              <a:rPr lang="en-US" sz="2400" dirty="0"/>
              <a:t/>
            </a:r>
            <a:br>
              <a:rPr lang="en-US" sz="2400" dirty="0"/>
            </a:br>
            <a:r>
              <a:rPr lang="en-US" sz="2400" dirty="0"/>
              <a:t>• Random walk, 3d, symmetric probability </a:t>
            </a:r>
            <a:r>
              <a:rPr lang="en-US" sz="2400" dirty="0" smtClean="0"/>
              <a:t>, random </a:t>
            </a:r>
            <a:r>
              <a:rPr lang="en-US" sz="2400" dirty="0"/>
              <a:t>initialization (Maxwell Boltzmann distribution)</a:t>
            </a:r>
          </a:p>
          <a:p>
            <a:pPr lvl="1"/>
            <a:r>
              <a:rPr lang="en-US" sz="2400" dirty="0"/>
              <a:t>monitoring position, energy, momentum, angular </a:t>
            </a:r>
            <a:r>
              <a:rPr lang="en-US" sz="2400" dirty="0" smtClean="0"/>
              <a:t>momentum</a:t>
            </a:r>
          </a:p>
          <a:p>
            <a:pPr marL="0" indent="0">
              <a:buNone/>
            </a:pPr>
            <a:r>
              <a:rPr lang="en-US" sz="2400" dirty="0" smtClean="0"/>
              <a:t>Lab 2</a:t>
            </a:r>
          </a:p>
          <a:p>
            <a:pPr marL="0" indent="0">
              <a:buNone/>
            </a:pPr>
            <a:r>
              <a:rPr lang="en-US" sz="2400" dirty="0" smtClean="0"/>
              <a:t>• Ideal gas particle, particle in a box,</a:t>
            </a:r>
            <a:br>
              <a:rPr lang="en-US" sz="2400" dirty="0" smtClean="0"/>
            </a:br>
            <a:r>
              <a:rPr lang="en-US" sz="2400" dirty="0" smtClean="0"/>
              <a:t>• Euler method for integration</a:t>
            </a:r>
            <a:br>
              <a:rPr lang="en-US" sz="2400" dirty="0" smtClean="0"/>
            </a:br>
            <a:r>
              <a:rPr lang="en-US" sz="2400" dirty="0" smtClean="0"/>
              <a:t>Lab 3</a:t>
            </a:r>
            <a:br>
              <a:rPr lang="en-US" sz="2400" dirty="0" smtClean="0"/>
            </a:br>
            <a:r>
              <a:rPr lang="en-US" sz="2400" dirty="0" smtClean="0"/>
              <a:t>• </a:t>
            </a:r>
            <a:r>
              <a:rPr lang="en-US" sz="2400" dirty="0" err="1" smtClean="0"/>
              <a:t>Verlet</a:t>
            </a:r>
            <a:r>
              <a:rPr lang="en-US" sz="2400" dirty="0" smtClean="0"/>
              <a:t> algorithm</a:t>
            </a:r>
            <a:br>
              <a:rPr lang="en-US" sz="2400" dirty="0" smtClean="0"/>
            </a:br>
            <a:r>
              <a:rPr lang="en-US" sz="2400" dirty="0" smtClean="0"/>
              <a:t>• L J potential</a:t>
            </a:r>
            <a:br>
              <a:rPr lang="en-US" sz="2400" dirty="0" smtClean="0"/>
            </a:br>
            <a:r>
              <a:rPr lang="en-US" sz="2400" dirty="0" smtClean="0"/>
              <a:t>Lab 4</a:t>
            </a:r>
            <a:br>
              <a:rPr lang="en-US" sz="2400" dirty="0" smtClean="0"/>
            </a:br>
            <a:r>
              <a:rPr lang="en-US" sz="2400" dirty="0" smtClean="0"/>
              <a:t>• Radial distribution function</a:t>
            </a:r>
            <a:br>
              <a:rPr lang="en-US" sz="2400" dirty="0" smtClean="0"/>
            </a:br>
            <a:r>
              <a:rPr lang="en-US" sz="2400" dirty="0" smtClean="0"/>
              <a:t>• Heat bath, thermal properties.</a:t>
            </a:r>
            <a:br>
              <a:rPr lang="en-US" sz="2400" dirty="0" smtClean="0"/>
            </a:br>
            <a:endParaRPr lang="en-US" sz="2400" dirty="0"/>
          </a:p>
        </p:txBody>
      </p:sp>
    </p:spTree>
    <p:extLst>
      <p:ext uri="{BB962C8B-B14F-4D97-AF65-F5344CB8AC3E}">
        <p14:creationId xmlns:p14="http://schemas.microsoft.com/office/powerpoint/2010/main" val="1286439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Lab 5, Chaotic motion</a:t>
            </a:r>
          </a:p>
          <a:p>
            <a:r>
              <a:rPr lang="en-US" dirty="0" smtClean="0"/>
              <a:t>Lab 6, solving PDE.</a:t>
            </a:r>
            <a:endParaRPr lang="en-US" dirty="0"/>
          </a:p>
        </p:txBody>
      </p:sp>
    </p:spTree>
    <p:extLst>
      <p:ext uri="{BB962C8B-B14F-4D97-AF65-F5344CB8AC3E}">
        <p14:creationId xmlns:p14="http://schemas.microsoft.com/office/powerpoint/2010/main" val="1806062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Assessment Scheme </a:t>
            </a:r>
          </a:p>
        </p:txBody>
      </p:sp>
      <p:sp>
        <p:nvSpPr>
          <p:cNvPr id="3" name="内容占位符 2"/>
          <p:cNvSpPr>
            <a:spLocks noGrp="1"/>
          </p:cNvSpPr>
          <p:nvPr>
            <p:ph idx="1"/>
          </p:nvPr>
        </p:nvSpPr>
        <p:spPr/>
        <p:txBody>
          <a:bodyPr>
            <a:normAutofit fontScale="92500" lnSpcReduction="20000"/>
          </a:bodyPr>
          <a:lstStyle/>
          <a:p>
            <a:r>
              <a:rPr lang="en-US" dirty="0" smtClean="0"/>
              <a:t>Project: 55%</a:t>
            </a:r>
          </a:p>
          <a:p>
            <a:pPr lvl="1"/>
            <a:r>
              <a:rPr lang="en-US" dirty="0" smtClean="0"/>
              <a:t>The deadlines of code, simulation results or lab report are in two weeks from the lab date. </a:t>
            </a:r>
          </a:p>
          <a:p>
            <a:r>
              <a:rPr lang="en-US" dirty="0" smtClean="0"/>
              <a:t>Final Project on MD or MC: 25%</a:t>
            </a:r>
          </a:p>
          <a:p>
            <a:r>
              <a:rPr lang="en-US" dirty="0" smtClean="0"/>
              <a:t>Presentation of literature review: 5 %</a:t>
            </a:r>
          </a:p>
          <a:p>
            <a:r>
              <a:rPr lang="en-US" dirty="0" smtClean="0"/>
              <a:t>Homework: 10%</a:t>
            </a:r>
          </a:p>
          <a:p>
            <a:r>
              <a:rPr lang="en-US" dirty="0" smtClean="0"/>
              <a:t>Class activity: 5%</a:t>
            </a:r>
          </a:p>
          <a:p>
            <a:pPr lvl="1"/>
            <a:r>
              <a:rPr lang="en-US" dirty="0" smtClean="0"/>
              <a:t>Answer important questions, point out important errors in lecture notes, frequent communications in the classroom. Class attendance will be taken randomly. </a:t>
            </a:r>
            <a:endParaRPr lang="en-US" dirty="0"/>
          </a:p>
        </p:txBody>
      </p:sp>
    </p:spTree>
    <p:extLst>
      <p:ext uri="{BB962C8B-B14F-4D97-AF65-F5344CB8AC3E}">
        <p14:creationId xmlns:p14="http://schemas.microsoft.com/office/powerpoint/2010/main" val="1754693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 books</a:t>
            </a:r>
            <a:endParaRPr lang="en-US" dirty="0"/>
          </a:p>
        </p:txBody>
      </p:sp>
      <p:sp>
        <p:nvSpPr>
          <p:cNvPr id="3" name="内容占位符 2"/>
          <p:cNvSpPr>
            <a:spLocks noGrp="1"/>
          </p:cNvSpPr>
          <p:nvPr>
            <p:ph idx="1"/>
          </p:nvPr>
        </p:nvSpPr>
        <p:spPr/>
        <p:txBody>
          <a:bodyPr>
            <a:normAutofit fontScale="55000" lnSpcReduction="20000"/>
          </a:bodyPr>
          <a:lstStyle/>
          <a:p>
            <a:r>
              <a:rPr lang="en-US" dirty="0" smtClean="0"/>
              <a:t>Textbook, Harvey </a:t>
            </a:r>
            <a:r>
              <a:rPr lang="en-US" dirty="0"/>
              <a:t>Gould, Jan </a:t>
            </a:r>
            <a:r>
              <a:rPr lang="en-US" dirty="0" err="1"/>
              <a:t>Tobochnik</a:t>
            </a:r>
            <a:r>
              <a:rPr lang="en-US" dirty="0"/>
              <a:t> and Wolfgang Christian : </a:t>
            </a:r>
            <a:r>
              <a:rPr lang="en-US" dirty="0" smtClean="0"/>
              <a:t>An </a:t>
            </a:r>
            <a:r>
              <a:rPr lang="en-US" dirty="0"/>
              <a:t>Introduction to Computer Simulation Methods: Applications to Physical Systems, third edition 2007 </a:t>
            </a:r>
            <a:r>
              <a:rPr lang="en-US" dirty="0" smtClean="0"/>
              <a:t>Pearson/Addison-Wesley</a:t>
            </a:r>
            <a:endParaRPr lang="en-US" dirty="0"/>
          </a:p>
          <a:p>
            <a:r>
              <a:rPr lang="en-US" dirty="0" smtClean="0"/>
              <a:t>Harvey </a:t>
            </a:r>
            <a:r>
              <a:rPr lang="en-US" dirty="0"/>
              <a:t>Gould and Jan </a:t>
            </a:r>
            <a:r>
              <a:rPr lang="en-US" dirty="0" err="1"/>
              <a:t>Tobochnik</a:t>
            </a:r>
            <a:r>
              <a:rPr lang="en-US" dirty="0"/>
              <a:t> </a:t>
            </a:r>
            <a:r>
              <a:rPr lang="en-US" dirty="0" smtClean="0"/>
              <a:t>: An </a:t>
            </a:r>
            <a:r>
              <a:rPr lang="en-US" dirty="0"/>
              <a:t>Introduction to Computer Simulation Methods, second edition 1996 </a:t>
            </a:r>
            <a:r>
              <a:rPr lang="en-US" dirty="0" smtClean="0"/>
              <a:t>Addison-Wesley</a:t>
            </a:r>
            <a:endParaRPr lang="en-US" dirty="0"/>
          </a:p>
          <a:p>
            <a:r>
              <a:rPr lang="en-US" dirty="0" smtClean="0"/>
              <a:t> </a:t>
            </a:r>
            <a:r>
              <a:rPr lang="en-US" dirty="0"/>
              <a:t>(W) Samuel S M Wong : </a:t>
            </a:r>
            <a:r>
              <a:rPr lang="en-US" dirty="0" smtClean="0"/>
              <a:t>Computational </a:t>
            </a:r>
            <a:r>
              <a:rPr lang="en-US" dirty="0"/>
              <a:t>Methods in Physics and Engineering, 1997 </a:t>
            </a:r>
            <a:r>
              <a:rPr lang="en-US" dirty="0" smtClean="0"/>
              <a:t>World-Scientific</a:t>
            </a:r>
            <a:endParaRPr lang="en-US" dirty="0"/>
          </a:p>
          <a:p>
            <a:r>
              <a:rPr lang="en-US" dirty="0" smtClean="0"/>
              <a:t>William </a:t>
            </a:r>
            <a:r>
              <a:rPr lang="en-US" dirty="0"/>
              <a:t>H Press et al : </a:t>
            </a:r>
            <a:r>
              <a:rPr lang="en-US" dirty="0" smtClean="0"/>
              <a:t>Numerical </a:t>
            </a:r>
            <a:r>
              <a:rPr lang="en-US" dirty="0"/>
              <a:t>Recipes in FORTRAN : the Art of Scientific Computing, 1992 Cambridge University </a:t>
            </a:r>
            <a:r>
              <a:rPr lang="en-US" dirty="0" smtClean="0"/>
              <a:t>Press</a:t>
            </a:r>
            <a:endParaRPr lang="en-US" dirty="0"/>
          </a:p>
          <a:p>
            <a:r>
              <a:rPr lang="en-US" dirty="0" smtClean="0"/>
              <a:t>William </a:t>
            </a:r>
            <a:r>
              <a:rPr lang="en-US" dirty="0"/>
              <a:t>H Press et al : </a:t>
            </a:r>
            <a:r>
              <a:rPr lang="en-US" dirty="0" smtClean="0"/>
              <a:t>Numerical </a:t>
            </a:r>
            <a:r>
              <a:rPr lang="en-US" dirty="0"/>
              <a:t>Recipes in C : the Art of Scientific Computing, 1988 Cambridge University </a:t>
            </a:r>
            <a:r>
              <a:rPr lang="en-US" dirty="0" smtClean="0"/>
              <a:t>Press</a:t>
            </a:r>
            <a:endParaRPr lang="en-US" dirty="0"/>
          </a:p>
          <a:p>
            <a:r>
              <a:rPr lang="en-US" dirty="0" smtClean="0"/>
              <a:t>Tao </a:t>
            </a:r>
            <a:r>
              <a:rPr lang="en-US" dirty="0"/>
              <a:t>Pang : </a:t>
            </a:r>
            <a:r>
              <a:rPr lang="en-US" dirty="0" smtClean="0"/>
              <a:t>An </a:t>
            </a:r>
            <a:r>
              <a:rPr lang="en-US" dirty="0"/>
              <a:t>Introduction to Computational Physics, 1997 Cambridge University </a:t>
            </a:r>
            <a:r>
              <a:rPr lang="en-US" dirty="0" smtClean="0"/>
              <a:t>Press </a:t>
            </a:r>
            <a:r>
              <a:rPr lang="en-US" dirty="0"/>
              <a:t>for program listings in Fortran 90 and </a:t>
            </a:r>
            <a:r>
              <a:rPr lang="en-US" dirty="0" smtClean="0"/>
              <a:t>Mathematica</a:t>
            </a:r>
            <a:endParaRPr lang="en-US" dirty="0"/>
          </a:p>
          <a:p>
            <a:r>
              <a:rPr lang="en-US" dirty="0" smtClean="0"/>
              <a:t>Alejandro </a:t>
            </a:r>
            <a:r>
              <a:rPr lang="en-US" dirty="0"/>
              <a:t>L Garcia : </a:t>
            </a:r>
            <a:r>
              <a:rPr lang="en-US" dirty="0" smtClean="0"/>
              <a:t>Numerical </a:t>
            </a:r>
            <a:r>
              <a:rPr lang="en-US" dirty="0"/>
              <a:t>Methods for Physics, second edition 2000 Prentice Hall </a:t>
            </a:r>
            <a:r>
              <a:rPr lang="en-US" dirty="0" smtClean="0"/>
              <a:t>for </a:t>
            </a:r>
            <a:r>
              <a:rPr lang="en-US" dirty="0"/>
              <a:t>program listings in </a:t>
            </a:r>
            <a:r>
              <a:rPr lang="en-US" dirty="0" err="1"/>
              <a:t>MatLab</a:t>
            </a:r>
            <a:r>
              <a:rPr lang="en-US" dirty="0"/>
              <a:t> and C</a:t>
            </a:r>
            <a:r>
              <a:rPr lang="en-US" dirty="0" smtClean="0"/>
              <a:t>++</a:t>
            </a:r>
            <a:endParaRPr lang="en-US" dirty="0"/>
          </a:p>
          <a:p>
            <a:r>
              <a:rPr lang="en-US" dirty="0" smtClean="0"/>
              <a:t>Nicholas </a:t>
            </a:r>
            <a:r>
              <a:rPr lang="en-US" dirty="0"/>
              <a:t>J Giordano : </a:t>
            </a:r>
            <a:r>
              <a:rPr lang="en-US" dirty="0" smtClean="0"/>
              <a:t>Computational </a:t>
            </a:r>
            <a:r>
              <a:rPr lang="en-US" dirty="0"/>
              <a:t>Physics, 1997 Prentice Hall </a:t>
            </a:r>
            <a:r>
              <a:rPr lang="en-US" dirty="0" smtClean="0"/>
              <a:t>for </a:t>
            </a:r>
            <a:r>
              <a:rPr lang="en-US" dirty="0"/>
              <a:t>program listings in True </a:t>
            </a:r>
            <a:r>
              <a:rPr lang="en-US" dirty="0" smtClean="0"/>
              <a:t>Basic</a:t>
            </a:r>
            <a:endParaRPr lang="en-US" dirty="0"/>
          </a:p>
        </p:txBody>
      </p:sp>
    </p:spTree>
    <p:extLst>
      <p:ext uri="{BB962C8B-B14F-4D97-AF65-F5344CB8AC3E}">
        <p14:creationId xmlns:p14="http://schemas.microsoft.com/office/powerpoint/2010/main" val="209780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Tools for doing simulations</a:t>
            </a:r>
            <a:endParaRPr lang="en-US" dirty="0"/>
          </a:p>
        </p:txBody>
      </p:sp>
      <p:sp>
        <p:nvSpPr>
          <p:cNvPr id="3" name="内容占位符 2"/>
          <p:cNvSpPr>
            <a:spLocks noGrp="1"/>
          </p:cNvSpPr>
          <p:nvPr>
            <p:ph idx="1"/>
          </p:nvPr>
        </p:nvSpPr>
        <p:spPr/>
        <p:txBody>
          <a:bodyPr/>
          <a:lstStyle/>
          <a:p>
            <a:r>
              <a:rPr lang="en-US" altLang="zh-CN" dirty="0" smtClean="0"/>
              <a:t>Present some essential syntax of Java for you to understand. </a:t>
            </a:r>
          </a:p>
          <a:p>
            <a:r>
              <a:rPr lang="en-US" dirty="0" smtClean="0"/>
              <a:t>We’ll use VMD to plot your simulation results. The details of VMD will be covered in the lab sessions.</a:t>
            </a:r>
          </a:p>
          <a:p>
            <a:endParaRPr lang="en-US" dirty="0"/>
          </a:p>
        </p:txBody>
      </p:sp>
    </p:spTree>
    <p:extLst>
      <p:ext uri="{BB962C8B-B14F-4D97-AF65-F5344CB8AC3E}">
        <p14:creationId xmlns:p14="http://schemas.microsoft.com/office/powerpoint/2010/main" val="904309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smtClean="0"/>
              <a:t>Making models: </a:t>
            </a:r>
          </a:p>
          <a:p>
            <a:pPr lvl="1"/>
            <a:r>
              <a:rPr lang="en-US" dirty="0" smtClean="0"/>
              <a:t>If </a:t>
            </a:r>
            <a:r>
              <a:rPr lang="en-US" dirty="0"/>
              <a:t>the model is </a:t>
            </a:r>
            <a:r>
              <a:rPr lang="en-US" dirty="0" smtClean="0"/>
              <a:t>sufficiently detailed</a:t>
            </a:r>
            <a:r>
              <a:rPr lang="en-US" dirty="0"/>
              <a:t>, we can determine its behavior, and then compare the behavior with experiment. </a:t>
            </a:r>
            <a:endParaRPr lang="en-US" dirty="0" smtClean="0"/>
          </a:p>
          <a:p>
            <a:pPr lvl="1"/>
            <a:r>
              <a:rPr lang="en-US" dirty="0" smtClean="0"/>
              <a:t>verification </a:t>
            </a:r>
            <a:r>
              <a:rPr lang="en-US" dirty="0"/>
              <a:t>of the model, changes in the model, and further </a:t>
            </a:r>
            <a:r>
              <a:rPr lang="en-US" dirty="0" smtClean="0"/>
              <a:t>simulations and </a:t>
            </a:r>
            <a:r>
              <a:rPr lang="en-US" dirty="0"/>
              <a:t>experiments. </a:t>
            </a:r>
            <a:endParaRPr lang="en-US" dirty="0" smtClean="0"/>
          </a:p>
          <a:p>
            <a:r>
              <a:rPr lang="en-US" dirty="0" smtClean="0"/>
              <a:t>begin </a:t>
            </a:r>
            <a:r>
              <a:rPr lang="en-US" dirty="0"/>
              <a:t>with a set of </a:t>
            </a:r>
            <a:r>
              <a:rPr lang="en-US" dirty="0" smtClean="0"/>
              <a:t>initial conditions.</a:t>
            </a:r>
          </a:p>
          <a:p>
            <a:pPr lvl="1"/>
            <a:r>
              <a:rPr lang="en-US" dirty="0" smtClean="0"/>
              <a:t>determine </a:t>
            </a:r>
            <a:r>
              <a:rPr lang="en-US" dirty="0"/>
              <a:t>the dynamical behavior of the model </a:t>
            </a:r>
            <a:r>
              <a:rPr lang="en-US" dirty="0" smtClean="0"/>
              <a:t>numerically</a:t>
            </a:r>
          </a:p>
          <a:p>
            <a:pPr lvl="1"/>
            <a:r>
              <a:rPr lang="en-US" dirty="0" smtClean="0"/>
              <a:t>generate </a:t>
            </a:r>
            <a:r>
              <a:rPr lang="en-US" dirty="0"/>
              <a:t>data in </a:t>
            </a:r>
            <a:r>
              <a:rPr lang="en-US" dirty="0" smtClean="0"/>
              <a:t>the form </a:t>
            </a:r>
            <a:r>
              <a:rPr lang="en-US" dirty="0"/>
              <a:t>of tables of numbers, plots, and animations. </a:t>
            </a:r>
            <a:endParaRPr lang="en-US" dirty="0" smtClean="0"/>
          </a:p>
          <a:p>
            <a:r>
              <a:rPr lang="en-US" dirty="0" smtClean="0"/>
              <a:t>We </a:t>
            </a:r>
            <a:r>
              <a:rPr lang="en-US" dirty="0"/>
              <a:t>begin with a simple example to see how </a:t>
            </a:r>
            <a:r>
              <a:rPr lang="en-US" dirty="0" smtClean="0"/>
              <a:t>this process </a:t>
            </a:r>
            <a:r>
              <a:rPr lang="en-US" dirty="0"/>
              <a:t>works.</a:t>
            </a:r>
          </a:p>
        </p:txBody>
      </p:sp>
    </p:spTree>
    <p:extLst>
      <p:ext uri="{BB962C8B-B14F-4D97-AF65-F5344CB8AC3E}">
        <p14:creationId xmlns:p14="http://schemas.microsoft.com/office/powerpoint/2010/main" val="1748701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altLang="zh-CN" dirty="0" smtClean="0"/>
              <a:t>Suppose </a:t>
            </a:r>
            <a:r>
              <a:rPr lang="en-US" dirty="0" smtClean="0"/>
              <a:t>a particle </a:t>
            </a:r>
            <a:r>
              <a:rPr lang="en-US" dirty="0"/>
              <a:t>near the surface of the Earth subject to </a:t>
            </a:r>
            <a:r>
              <a:rPr lang="en-US" dirty="0" smtClean="0"/>
              <a:t>the</a:t>
            </a:r>
            <a:r>
              <a:rPr lang="en-US" dirty="0"/>
              <a:t> </a:t>
            </a:r>
            <a:r>
              <a:rPr lang="en-US" dirty="0" smtClean="0"/>
              <a:t>force </a:t>
            </a:r>
            <a:r>
              <a:rPr lang="en-US" dirty="0"/>
              <a:t>of gravity. </a:t>
            </a:r>
            <a:endParaRPr lang="en-US" dirty="0" smtClean="0"/>
          </a:p>
          <a:p>
            <a:r>
              <a:rPr lang="en-US" dirty="0" smtClean="0"/>
              <a:t>We </a:t>
            </a:r>
            <a:r>
              <a:rPr lang="en-US" dirty="0"/>
              <a:t>assume that air friction is negligible and the gravitational force is given by</a:t>
            </a:r>
          </a:p>
          <a:p>
            <a:pPr lvl="1"/>
            <a:r>
              <a:rPr lang="en-US" i="1" dirty="0" smtClean="0"/>
              <a:t>  </a:t>
            </a:r>
            <a:r>
              <a:rPr lang="en-US" i="1" dirty="0" err="1" smtClean="0"/>
              <a:t>F</a:t>
            </a:r>
            <a:r>
              <a:rPr lang="en-US" i="1" baseline="-25000" dirty="0" err="1" smtClean="0"/>
              <a:t>g</a:t>
            </a:r>
            <a:r>
              <a:rPr lang="en-US" i="1" dirty="0" smtClean="0"/>
              <a:t> </a:t>
            </a:r>
            <a:r>
              <a:rPr lang="en-US" dirty="0"/>
              <a:t>= </a:t>
            </a:r>
            <a:r>
              <a:rPr lang="en-US" dirty="0" smtClean="0"/>
              <a:t>-</a:t>
            </a:r>
            <a:r>
              <a:rPr lang="en-US" i="1" dirty="0" smtClean="0"/>
              <a:t>mg,</a:t>
            </a:r>
          </a:p>
          <a:p>
            <a:pPr lvl="1"/>
            <a:r>
              <a:rPr lang="en-US" dirty="0"/>
              <a:t>where </a:t>
            </a:r>
            <a:r>
              <a:rPr lang="en-US" i="1" dirty="0"/>
              <a:t>m </a:t>
            </a:r>
            <a:r>
              <a:rPr lang="en-US" dirty="0"/>
              <a:t>is the mass of the ball and </a:t>
            </a:r>
            <a:r>
              <a:rPr lang="en-US" i="1" dirty="0"/>
              <a:t>g </a:t>
            </a:r>
            <a:r>
              <a:rPr lang="en-US" dirty="0"/>
              <a:t>= 9</a:t>
            </a:r>
            <a:r>
              <a:rPr lang="en-US" i="1" dirty="0"/>
              <a:t>.</a:t>
            </a:r>
            <a:r>
              <a:rPr lang="en-US" dirty="0"/>
              <a:t>8 N/kg is the gravitational field (force per unit </a:t>
            </a:r>
            <a:r>
              <a:rPr lang="en-US" dirty="0" smtClean="0"/>
              <a:t>mass) near </a:t>
            </a:r>
            <a:r>
              <a:rPr lang="en-US" dirty="0"/>
              <a:t>the Earth’s surface.</a:t>
            </a:r>
          </a:p>
        </p:txBody>
      </p:sp>
    </p:spTree>
    <p:extLst>
      <p:ext uri="{BB962C8B-B14F-4D97-AF65-F5344CB8AC3E}">
        <p14:creationId xmlns:p14="http://schemas.microsoft.com/office/powerpoint/2010/main" val="373691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11560" y="692696"/>
                <a:ext cx="8229600" cy="4525963"/>
              </a:xfrm>
            </p:spPr>
            <p:txBody>
              <a:bodyPr>
                <a:normAutofit fontScale="77500" lnSpcReduction="20000"/>
              </a:bodyPr>
              <a:lstStyle/>
              <a:p>
                <a:r>
                  <a:rPr lang="en-US" i="1" dirty="0"/>
                  <a:t>symbolic manipulation</a:t>
                </a:r>
                <a:r>
                  <a:rPr lang="en-US" dirty="0"/>
                  <a:t>.</a:t>
                </a:r>
              </a:p>
              <a:p>
                <a:pPr lvl="1"/>
                <a:r>
                  <a:rPr lang="en-US" dirty="0"/>
                  <a:t>Example: the solution of the quadratic equation, </a:t>
                </a:r>
                <a:endParaRPr lang="en-US" dirty="0" smtClean="0"/>
              </a:p>
              <a:p>
                <a:pPr lvl="2"/>
                <a:r>
                  <a:rPr lang="en-US" i="1" dirty="0" smtClean="0"/>
                  <a:t>ax</a:t>
                </a:r>
                <a:r>
                  <a:rPr lang="en-US" baseline="30000" dirty="0" smtClean="0"/>
                  <a:t>2</a:t>
                </a:r>
                <a:r>
                  <a:rPr lang="en-US" dirty="0"/>
                  <a:t>+ </a:t>
                </a:r>
                <a:r>
                  <a:rPr lang="en-US" i="1" dirty="0" err="1"/>
                  <a:t>bx</a:t>
                </a:r>
                <a:r>
                  <a:rPr lang="en-US" i="1" dirty="0"/>
                  <a:t> </a:t>
                </a:r>
                <a:r>
                  <a:rPr lang="en-US" dirty="0"/>
                  <a:t>+ </a:t>
                </a:r>
                <a:r>
                  <a:rPr lang="en-US" i="1" dirty="0"/>
                  <a:t>c </a:t>
                </a:r>
                <a:r>
                  <a:rPr lang="en-US" dirty="0"/>
                  <a:t>= 0: </a:t>
                </a:r>
                <a:endParaRPr lang="en-US" dirty="0" smtClean="0"/>
              </a:p>
              <a:p>
                <a:pPr lvl="2"/>
                <a:r>
                  <a:rPr lang="en-US" dirty="0" smtClean="0"/>
                  <a:t>A </a:t>
                </a:r>
                <a:r>
                  <a:rPr lang="en-US" dirty="0"/>
                  <a:t>symbolic manipulation program can give the solution as </a:t>
                </a:r>
                <a:endParaRPr lang="en-US" dirty="0" smtClean="0"/>
              </a:p>
              <a:p>
                <a:pPr lvl="3"/>
                <a:r>
                  <a:rPr lang="en-US" i="1" dirty="0" smtClean="0"/>
                  <a:t>x </a:t>
                </a:r>
                <a:r>
                  <a:rPr lang="en-US" dirty="0"/>
                  <a:t>= [</a:t>
                </a:r>
                <a:r>
                  <a:rPr lang="en-US" i="1" dirty="0"/>
                  <a:t>-b </a:t>
                </a:r>
                <a14:m>
                  <m:oMath xmlns:m="http://schemas.openxmlformats.org/officeDocument/2006/math">
                    <m:r>
                      <a:rPr lang="en-US" i="1">
                        <a:latin typeface="Cambria Math"/>
                        <a:ea typeface="Cambria Math"/>
                      </a:rPr>
                      <m:t>±</m:t>
                    </m:r>
                  </m:oMath>
                </a14:m>
                <a:r>
                  <a:rPr lang="en-US" i="1" dirty="0" smtClean="0"/>
                  <a:t>√ </a:t>
                </a:r>
                <a:r>
                  <a:rPr lang="en-US" i="1" dirty="0"/>
                  <a:t>(b</a:t>
                </a:r>
                <a:r>
                  <a:rPr lang="en-US" i="1" baseline="30000" dirty="0"/>
                  <a:t>2</a:t>
                </a:r>
                <a:r>
                  <a:rPr lang="en-US" dirty="0"/>
                  <a:t>-4</a:t>
                </a:r>
                <a:r>
                  <a:rPr lang="en-US" i="1" dirty="0"/>
                  <a:t>ac</a:t>
                </a:r>
                <a:r>
                  <a:rPr lang="en-US" i="1" dirty="0" smtClean="0"/>
                  <a:t>)</a:t>
                </a:r>
                <a:r>
                  <a:rPr lang="en-US" dirty="0" smtClean="0"/>
                  <a:t>] </a:t>
                </a:r>
                <a:r>
                  <a:rPr lang="en-US" i="1" dirty="0" smtClean="0"/>
                  <a:t>/ </a:t>
                </a:r>
                <a:r>
                  <a:rPr lang="en-US" dirty="0" smtClean="0"/>
                  <a:t>2</a:t>
                </a:r>
                <a:r>
                  <a:rPr lang="en-US" i="1" dirty="0" smtClean="0"/>
                  <a:t>a</a:t>
                </a:r>
                <a:r>
                  <a:rPr lang="en-US" dirty="0"/>
                  <a:t>.</a:t>
                </a:r>
              </a:p>
              <a:p>
                <a:pPr lvl="1"/>
                <a:r>
                  <a:rPr lang="en-US" dirty="0"/>
                  <a:t>Other mathematical operations </a:t>
                </a:r>
              </a:p>
              <a:p>
                <a:pPr lvl="2"/>
                <a:r>
                  <a:rPr lang="en-US" dirty="0"/>
                  <a:t> differentiation, integration, matrix inversion, and power series expansion can be performed using symbolic manipulation programs.</a:t>
                </a:r>
              </a:p>
              <a:p>
                <a:pPr lvl="1"/>
                <a:r>
                  <a:rPr lang="en-US" dirty="0"/>
                  <a:t>Feynman diagrams: multi-dimensional integrals of importance in quantum electrodynamics</a:t>
                </a:r>
              </a:p>
              <a:p>
                <a:pPr lvl="2"/>
                <a:r>
                  <a:rPr lang="en-US" dirty="0"/>
                  <a:t>a major </a:t>
                </a:r>
                <a:r>
                  <a:rPr lang="en-US" dirty="0" smtClean="0"/>
                  <a:t>driving force </a:t>
                </a:r>
                <a:r>
                  <a:rPr lang="en-US" dirty="0"/>
                  <a:t>to the development of symbolic expressions</a:t>
                </a:r>
                <a:r>
                  <a:rPr lang="en-US" dirty="0" smtClean="0"/>
                  <a:t>.</a:t>
                </a:r>
              </a:p>
              <a:p>
                <a:pPr lvl="1"/>
                <a:r>
                  <a:rPr lang="en-US" dirty="0"/>
                  <a:t>Maxima, Maple, and </a:t>
                </a:r>
                <a:r>
                  <a:rPr lang="en-US" dirty="0" smtClean="0"/>
                  <a:t>Mathematica: good at symbolic manipulations.</a:t>
                </a:r>
              </a:p>
              <a:p>
                <a:pPr lvl="1"/>
                <a:r>
                  <a:rPr lang="en-US" dirty="0" err="1"/>
                  <a:t>Matlab</a:t>
                </a:r>
                <a:r>
                  <a:rPr lang="en-US" dirty="0"/>
                  <a:t> and </a:t>
                </a:r>
                <a:r>
                  <a:rPr lang="en-US" dirty="0" smtClean="0"/>
                  <a:t>Octave: good at matrix operations.</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11560" y="692696"/>
                <a:ext cx="8229600" cy="4525963"/>
              </a:xfrm>
              <a:blipFill rotWithShape="1">
                <a:blip r:embed="rId2"/>
                <a:stretch>
                  <a:fillRect l="-1037" t="-2426" r="-1778"/>
                </a:stretch>
              </a:blipFill>
            </p:spPr>
            <p:txBody>
              <a:bodyPr/>
              <a:lstStyle/>
              <a:p>
                <a:r>
                  <a:rPr lang="en-US">
                    <a:noFill/>
                  </a:rPr>
                  <a:t> </a:t>
                </a:r>
              </a:p>
            </p:txBody>
          </p:sp>
        </mc:Fallback>
      </mc:AlternateContent>
    </p:spTree>
    <p:extLst>
      <p:ext uri="{BB962C8B-B14F-4D97-AF65-F5344CB8AC3E}">
        <p14:creationId xmlns:p14="http://schemas.microsoft.com/office/powerpoint/2010/main" val="4058646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the problem with only y direction, we </a:t>
            </a:r>
            <a:r>
              <a:rPr lang="en-US" dirty="0"/>
              <a:t>use Newton’s second law to find the motion of the </a:t>
            </a:r>
            <a:r>
              <a:rPr lang="en-US" dirty="0" smtClean="0"/>
              <a:t>ball,</a:t>
            </a:r>
          </a:p>
          <a:p>
            <a:r>
              <a:rPr lang="en-US" i="1" dirty="0"/>
              <a:t>m</a:t>
            </a:r>
            <a:r>
              <a:rPr lang="en-US" i="1" dirty="0" smtClean="0"/>
              <a:t> d</a:t>
            </a:r>
            <a:r>
              <a:rPr lang="en-US" baseline="30000" dirty="0" smtClean="0"/>
              <a:t>2</a:t>
            </a:r>
            <a:r>
              <a:rPr lang="en-US" i="1" dirty="0" smtClean="0"/>
              <a:t>y</a:t>
            </a:r>
            <a:r>
              <a:rPr lang="en-US" i="1" dirty="0"/>
              <a:t>/</a:t>
            </a:r>
            <a:r>
              <a:rPr lang="en-US" i="1" dirty="0" smtClean="0"/>
              <a:t>dt</a:t>
            </a:r>
            <a:r>
              <a:rPr lang="en-US" baseline="30000" dirty="0" smtClean="0"/>
              <a:t>2</a:t>
            </a:r>
            <a:r>
              <a:rPr lang="en-US" dirty="0" smtClean="0"/>
              <a:t> </a:t>
            </a:r>
            <a:r>
              <a:rPr lang="en-US" dirty="0"/>
              <a:t>= </a:t>
            </a:r>
            <a:r>
              <a:rPr lang="en-US" i="1" dirty="0"/>
              <a:t>F</a:t>
            </a:r>
            <a:r>
              <a:rPr lang="en-US" i="1" dirty="0" smtClean="0"/>
              <a:t>, </a:t>
            </a:r>
          </a:p>
          <a:p>
            <a:r>
              <a:rPr lang="en-US" i="1" dirty="0" smtClean="0"/>
              <a:t>Or </a:t>
            </a:r>
            <a:r>
              <a:rPr lang="en-US" i="1" dirty="0"/>
              <a:t>d</a:t>
            </a:r>
            <a:r>
              <a:rPr lang="en-US" baseline="30000" dirty="0"/>
              <a:t>2</a:t>
            </a:r>
            <a:r>
              <a:rPr lang="en-US" i="1" dirty="0"/>
              <a:t>y/dt</a:t>
            </a:r>
            <a:r>
              <a:rPr lang="en-US" baseline="30000" dirty="0"/>
              <a:t>2</a:t>
            </a:r>
            <a:r>
              <a:rPr lang="en-US" dirty="0"/>
              <a:t> </a:t>
            </a:r>
            <a:r>
              <a:rPr lang="en-US" dirty="0" smtClean="0"/>
              <a:t>= g.</a:t>
            </a:r>
          </a:p>
          <a:p>
            <a:r>
              <a:rPr lang="en-US" dirty="0" smtClean="0"/>
              <a:t>You know the solution, right?</a:t>
            </a:r>
          </a:p>
          <a:p>
            <a:pPr lvl="1"/>
            <a:r>
              <a:rPr lang="fr-FR" i="1" dirty="0"/>
              <a:t>y</a:t>
            </a:r>
            <a:r>
              <a:rPr lang="fr-FR" dirty="0"/>
              <a:t>(</a:t>
            </a:r>
            <a:r>
              <a:rPr lang="fr-FR" i="1" dirty="0"/>
              <a:t>t</a:t>
            </a:r>
            <a:r>
              <a:rPr lang="fr-FR" dirty="0"/>
              <a:t>) = </a:t>
            </a:r>
            <a:r>
              <a:rPr lang="fr-FR" i="1" dirty="0"/>
              <a:t>y</a:t>
            </a:r>
            <a:r>
              <a:rPr lang="fr-FR" dirty="0"/>
              <a:t>(0) + </a:t>
            </a:r>
            <a:r>
              <a:rPr lang="fr-FR" i="1" dirty="0" smtClean="0"/>
              <a:t>v</a:t>
            </a:r>
            <a:r>
              <a:rPr lang="fr-FR" dirty="0" smtClean="0"/>
              <a:t>(0)</a:t>
            </a:r>
            <a:r>
              <a:rPr lang="fr-FR" i="1" dirty="0" smtClean="0"/>
              <a:t>t – </a:t>
            </a:r>
            <a:r>
              <a:rPr lang="fr-FR" dirty="0" smtClean="0"/>
              <a:t>½</a:t>
            </a:r>
            <a:r>
              <a:rPr lang="en-US" dirty="0" smtClean="0"/>
              <a:t> </a:t>
            </a:r>
            <a:r>
              <a:rPr lang="en-US" i="1" dirty="0" smtClean="0"/>
              <a:t>gt</a:t>
            </a:r>
            <a:r>
              <a:rPr lang="en-US" baseline="30000" dirty="0" smtClean="0"/>
              <a:t>2</a:t>
            </a:r>
            <a:r>
              <a:rPr lang="en-US" dirty="0" smtClean="0"/>
              <a:t> </a:t>
            </a:r>
            <a:endParaRPr lang="en-US" dirty="0"/>
          </a:p>
          <a:p>
            <a:pPr lvl="1"/>
            <a:r>
              <a:rPr lang="en-US" i="1" dirty="0"/>
              <a:t>v</a:t>
            </a:r>
            <a:r>
              <a:rPr lang="en-US" dirty="0"/>
              <a:t>(</a:t>
            </a:r>
            <a:r>
              <a:rPr lang="en-US" i="1" dirty="0"/>
              <a:t>t</a:t>
            </a:r>
            <a:r>
              <a:rPr lang="en-US" dirty="0"/>
              <a:t>) = </a:t>
            </a:r>
            <a:r>
              <a:rPr lang="en-US" i="1" dirty="0"/>
              <a:t>v</a:t>
            </a:r>
            <a:r>
              <a:rPr lang="en-US" dirty="0"/>
              <a:t>(0) </a:t>
            </a:r>
            <a:r>
              <a:rPr lang="en-US" i="1" dirty="0" smtClean="0"/>
              <a:t>- </a:t>
            </a:r>
            <a:r>
              <a:rPr lang="en-US" i="1" dirty="0" err="1"/>
              <a:t>gt.</a:t>
            </a:r>
            <a:endParaRPr lang="en-US" dirty="0"/>
          </a:p>
        </p:txBody>
      </p:sp>
    </p:spTree>
    <p:extLst>
      <p:ext uri="{BB962C8B-B14F-4D97-AF65-F5344CB8AC3E}">
        <p14:creationId xmlns:p14="http://schemas.microsoft.com/office/powerpoint/2010/main" val="3950536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we don’t know the solution and are trying to solve the ODE.</a:t>
            </a:r>
          </a:p>
          <a:p>
            <a:r>
              <a:rPr lang="en-US" i="1" dirty="0" err="1" smtClean="0"/>
              <a:t>dy</a:t>
            </a:r>
            <a:r>
              <a:rPr lang="en-US" i="1" dirty="0" smtClean="0"/>
              <a:t>/</a:t>
            </a:r>
            <a:r>
              <a:rPr lang="en-US" i="1" dirty="0" err="1" smtClean="0"/>
              <a:t>dt</a:t>
            </a:r>
            <a:r>
              <a:rPr lang="en-US" dirty="0" smtClean="0"/>
              <a:t>= </a:t>
            </a:r>
            <a:r>
              <a:rPr lang="en-US" i="1" dirty="0" smtClean="0"/>
              <a:t>v</a:t>
            </a:r>
            <a:endParaRPr lang="en-US" dirty="0"/>
          </a:p>
          <a:p>
            <a:r>
              <a:rPr lang="en-US" i="1" dirty="0" smtClean="0"/>
              <a:t>dv/</a:t>
            </a:r>
            <a:r>
              <a:rPr lang="en-US" i="1" dirty="0" err="1" smtClean="0"/>
              <a:t>dt</a:t>
            </a:r>
            <a:r>
              <a:rPr lang="en-US" dirty="0" smtClean="0"/>
              <a:t>= </a:t>
            </a:r>
            <a:r>
              <a:rPr lang="en-US" i="1" dirty="0" smtClean="0"/>
              <a:t>-g,</a:t>
            </a:r>
          </a:p>
          <a:p>
            <a:r>
              <a:rPr lang="en-US" altLang="zh-CN" dirty="0" smtClean="0"/>
              <a:t>Approximation comes:</a:t>
            </a:r>
          </a:p>
          <a:p>
            <a:r>
              <a:rPr lang="en-US" i="1" dirty="0" smtClean="0"/>
              <a:t>(y</a:t>
            </a:r>
            <a:r>
              <a:rPr lang="en-US" dirty="0" smtClean="0"/>
              <a:t>(</a:t>
            </a:r>
            <a:r>
              <a:rPr lang="en-US" i="1" dirty="0" smtClean="0"/>
              <a:t>t </a:t>
            </a:r>
            <a:r>
              <a:rPr lang="en-US" dirty="0"/>
              <a:t>+ </a:t>
            </a:r>
            <a:r>
              <a:rPr lang="el-GR" dirty="0"/>
              <a:t>Δ</a:t>
            </a:r>
            <a:r>
              <a:rPr lang="en-US" i="1" dirty="0"/>
              <a:t>t</a:t>
            </a:r>
            <a:r>
              <a:rPr lang="en-US" dirty="0" smtClean="0"/>
              <a:t>)-</a:t>
            </a:r>
            <a:r>
              <a:rPr lang="en-US" i="1" dirty="0" smtClean="0"/>
              <a:t> y</a:t>
            </a:r>
            <a:r>
              <a:rPr lang="en-US" dirty="0" smtClean="0"/>
              <a:t>(</a:t>
            </a:r>
            <a:r>
              <a:rPr lang="en-US" i="1" dirty="0" smtClean="0"/>
              <a:t>t</a:t>
            </a:r>
            <a:r>
              <a:rPr lang="en-US" dirty="0" smtClean="0"/>
              <a:t>))/</a:t>
            </a:r>
            <a:r>
              <a:rPr lang="el-GR" dirty="0" smtClean="0"/>
              <a:t>Δ</a:t>
            </a:r>
            <a:r>
              <a:rPr lang="en-US" i="1" dirty="0" smtClean="0"/>
              <a:t>t</a:t>
            </a:r>
            <a:r>
              <a:rPr lang="en-US" dirty="0" smtClean="0"/>
              <a:t>= </a:t>
            </a:r>
            <a:r>
              <a:rPr lang="en-US" i="1" dirty="0"/>
              <a:t>v</a:t>
            </a:r>
            <a:r>
              <a:rPr lang="en-US" dirty="0"/>
              <a:t>(</a:t>
            </a:r>
            <a:r>
              <a:rPr lang="en-US" i="1" dirty="0"/>
              <a:t>t</a:t>
            </a:r>
            <a:r>
              <a:rPr lang="en-US" dirty="0" smtClean="0"/>
              <a:t>)</a:t>
            </a:r>
            <a:endParaRPr lang="en-US" dirty="0"/>
          </a:p>
          <a:p>
            <a:r>
              <a:rPr lang="en-US" i="1" dirty="0" smtClean="0"/>
              <a:t>(v</a:t>
            </a:r>
            <a:r>
              <a:rPr lang="en-US" dirty="0" smtClean="0"/>
              <a:t>(</a:t>
            </a:r>
            <a:r>
              <a:rPr lang="en-US" i="1" dirty="0" smtClean="0"/>
              <a:t>t </a:t>
            </a:r>
            <a:r>
              <a:rPr lang="en-US" dirty="0"/>
              <a:t>+ </a:t>
            </a:r>
            <a:r>
              <a:rPr lang="el-GR" dirty="0"/>
              <a:t>Δ</a:t>
            </a:r>
            <a:r>
              <a:rPr lang="en-US" i="1" dirty="0"/>
              <a:t>t</a:t>
            </a:r>
            <a:r>
              <a:rPr lang="en-US" dirty="0"/>
              <a:t>) </a:t>
            </a:r>
            <a:r>
              <a:rPr lang="en-US" i="1" dirty="0" smtClean="0"/>
              <a:t>- v</a:t>
            </a:r>
            <a:r>
              <a:rPr lang="en-US" dirty="0" smtClean="0"/>
              <a:t>(</a:t>
            </a:r>
            <a:r>
              <a:rPr lang="en-US" i="1" dirty="0" smtClean="0"/>
              <a:t>t</a:t>
            </a:r>
            <a:r>
              <a:rPr lang="en-US" dirty="0" smtClean="0"/>
              <a:t>))/</a:t>
            </a:r>
            <a:r>
              <a:rPr lang="el-GR" dirty="0" smtClean="0"/>
              <a:t>Δ</a:t>
            </a:r>
            <a:r>
              <a:rPr lang="en-US" i="1" dirty="0" smtClean="0"/>
              <a:t>t</a:t>
            </a:r>
            <a:r>
              <a:rPr lang="en-US" dirty="0" smtClean="0"/>
              <a:t>= </a:t>
            </a:r>
            <a:r>
              <a:rPr lang="en-US" i="1" dirty="0" smtClean="0"/>
              <a:t>-g</a:t>
            </a:r>
            <a:r>
              <a:rPr lang="en-US" i="1" dirty="0"/>
              <a:t>.</a:t>
            </a:r>
            <a:endParaRPr lang="en-US" dirty="0"/>
          </a:p>
        </p:txBody>
      </p:sp>
    </p:spTree>
    <p:extLst>
      <p:ext uri="{BB962C8B-B14F-4D97-AF65-F5344CB8AC3E}">
        <p14:creationId xmlns:p14="http://schemas.microsoft.com/office/powerpoint/2010/main" val="2201572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fr-FR" i="1" dirty="0"/>
              <a:t>y</a:t>
            </a:r>
            <a:r>
              <a:rPr lang="fr-FR" dirty="0"/>
              <a:t>(</a:t>
            </a:r>
            <a:r>
              <a:rPr lang="fr-FR" i="1" dirty="0"/>
              <a:t>t </a:t>
            </a:r>
            <a:r>
              <a:rPr lang="fr-FR" dirty="0"/>
              <a:t>+ </a:t>
            </a:r>
            <a:r>
              <a:rPr lang="fr-FR" dirty="0" err="1"/>
              <a:t>Δ</a:t>
            </a:r>
            <a:r>
              <a:rPr lang="fr-FR" i="1" dirty="0" err="1"/>
              <a:t>t</a:t>
            </a:r>
            <a:r>
              <a:rPr lang="fr-FR" dirty="0"/>
              <a:t>) = </a:t>
            </a:r>
            <a:r>
              <a:rPr lang="fr-FR" i="1" dirty="0"/>
              <a:t>y</a:t>
            </a:r>
            <a:r>
              <a:rPr lang="fr-FR" dirty="0"/>
              <a:t>(</a:t>
            </a:r>
            <a:r>
              <a:rPr lang="fr-FR" i="1" dirty="0"/>
              <a:t>t</a:t>
            </a:r>
            <a:r>
              <a:rPr lang="fr-FR" dirty="0"/>
              <a:t>) + </a:t>
            </a:r>
            <a:r>
              <a:rPr lang="fr-FR" i="1" dirty="0" smtClean="0"/>
              <a:t>v</a:t>
            </a:r>
            <a:r>
              <a:rPr lang="fr-FR" dirty="0" smtClean="0"/>
              <a:t>(</a:t>
            </a:r>
            <a:r>
              <a:rPr lang="fr-FR" i="1" dirty="0" smtClean="0"/>
              <a:t>t</a:t>
            </a:r>
            <a:r>
              <a:rPr lang="fr-FR" dirty="0" smtClean="0"/>
              <a:t>)</a:t>
            </a:r>
            <a:r>
              <a:rPr lang="fr-FR" dirty="0" err="1" smtClean="0"/>
              <a:t>Δ</a:t>
            </a:r>
            <a:r>
              <a:rPr lang="fr-FR" i="1" dirty="0" err="1" smtClean="0"/>
              <a:t>t</a:t>
            </a:r>
            <a:endParaRPr lang="fr-FR" dirty="0"/>
          </a:p>
          <a:p>
            <a:r>
              <a:rPr lang="en-US" i="1" dirty="0"/>
              <a:t>v</a:t>
            </a:r>
            <a:r>
              <a:rPr lang="en-US" dirty="0"/>
              <a:t>(</a:t>
            </a:r>
            <a:r>
              <a:rPr lang="en-US" i="1" dirty="0"/>
              <a:t>t </a:t>
            </a:r>
            <a:r>
              <a:rPr lang="en-US" dirty="0"/>
              <a:t>+ </a:t>
            </a:r>
            <a:r>
              <a:rPr lang="el-GR" dirty="0"/>
              <a:t>Δ</a:t>
            </a:r>
            <a:r>
              <a:rPr lang="en-US" i="1" dirty="0"/>
              <a:t>t</a:t>
            </a:r>
            <a:r>
              <a:rPr lang="en-US" dirty="0"/>
              <a:t>) = </a:t>
            </a:r>
            <a:r>
              <a:rPr lang="en-US" i="1" dirty="0"/>
              <a:t>v</a:t>
            </a:r>
            <a:r>
              <a:rPr lang="en-US" dirty="0"/>
              <a:t>(</a:t>
            </a:r>
            <a:r>
              <a:rPr lang="en-US" i="1" dirty="0"/>
              <a:t>t</a:t>
            </a:r>
            <a:r>
              <a:rPr lang="en-US" dirty="0"/>
              <a:t>) </a:t>
            </a:r>
            <a:r>
              <a:rPr lang="en-US" altLang="zh-CN" dirty="0" smtClean="0"/>
              <a:t>-</a:t>
            </a:r>
            <a:r>
              <a:rPr lang="en-US" i="1" dirty="0" smtClean="0"/>
              <a:t> </a:t>
            </a:r>
            <a:r>
              <a:rPr lang="en-US" i="1" dirty="0"/>
              <a:t>g</a:t>
            </a:r>
            <a:r>
              <a:rPr lang="el-GR" dirty="0"/>
              <a:t>Δ</a:t>
            </a:r>
            <a:r>
              <a:rPr lang="en-US" i="1" dirty="0"/>
              <a:t>t</a:t>
            </a:r>
            <a:r>
              <a:rPr lang="en-US" i="1" dirty="0" smtClean="0"/>
              <a:t>,</a:t>
            </a:r>
          </a:p>
          <a:p>
            <a:r>
              <a:rPr lang="en-US" altLang="zh-CN" i="1" dirty="0" smtClean="0"/>
              <a:t>The above finite difference method is called Euler algorithm.</a:t>
            </a:r>
          </a:p>
          <a:p>
            <a:r>
              <a:rPr lang="en-US" i="1" dirty="0" smtClean="0"/>
              <a:t>We can initialize y0 and v0 and iterate!</a:t>
            </a:r>
          </a:p>
          <a:p>
            <a:r>
              <a:rPr lang="en-US" i="1" dirty="0" smtClean="0"/>
              <a:t>If </a:t>
            </a:r>
            <a:r>
              <a:rPr lang="el-GR" dirty="0"/>
              <a:t>Δ</a:t>
            </a:r>
            <a:r>
              <a:rPr lang="en-US" i="1" dirty="0" smtClean="0"/>
              <a:t>t is small enough, we can achieve very accurate results!</a:t>
            </a:r>
            <a:endParaRPr lang="en-US" dirty="0"/>
          </a:p>
        </p:txBody>
      </p:sp>
    </p:spTree>
    <p:extLst>
      <p:ext uri="{BB962C8B-B14F-4D97-AF65-F5344CB8AC3E}">
        <p14:creationId xmlns:p14="http://schemas.microsoft.com/office/powerpoint/2010/main" val="3377404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One example:</a:t>
            </a:r>
          </a:p>
          <a:p>
            <a:r>
              <a:rPr lang="en-US" dirty="0" smtClean="0"/>
              <a:t>First order differential equation:</a:t>
            </a:r>
          </a:p>
          <a:p>
            <a:r>
              <a:rPr lang="en-US" dirty="0" err="1"/>
              <a:t>d</a:t>
            </a:r>
            <a:r>
              <a:rPr lang="en-US" dirty="0" err="1" smtClean="0"/>
              <a:t>y</a:t>
            </a:r>
            <a:r>
              <a:rPr lang="en-US" dirty="0" smtClean="0"/>
              <a:t>/dx = f(x), </a:t>
            </a:r>
          </a:p>
          <a:p>
            <a:r>
              <a:rPr lang="en-US" dirty="0"/>
              <a:t>y</a:t>
            </a:r>
            <a:r>
              <a:rPr lang="en-US" baseline="-25000" dirty="0"/>
              <a:t>n+1</a:t>
            </a:r>
            <a:r>
              <a:rPr lang="en-US" dirty="0"/>
              <a:t> = </a:t>
            </a:r>
            <a:r>
              <a:rPr lang="en-US" dirty="0" err="1"/>
              <a:t>y</a:t>
            </a:r>
            <a:r>
              <a:rPr lang="en-US" baseline="-25000" dirty="0" err="1"/>
              <a:t>n</a:t>
            </a:r>
            <a:r>
              <a:rPr lang="en-US" dirty="0"/>
              <a:t> + f(</a:t>
            </a:r>
            <a:r>
              <a:rPr lang="en-US" dirty="0" err="1"/>
              <a:t>x</a:t>
            </a:r>
            <a:r>
              <a:rPr lang="en-US" baseline="-25000" dirty="0" err="1"/>
              <a:t>n</a:t>
            </a:r>
            <a:r>
              <a:rPr lang="en-US" dirty="0"/>
              <a:t>)</a:t>
            </a:r>
            <a:r>
              <a:rPr lang="el-GR" dirty="0"/>
              <a:t>Δ</a:t>
            </a:r>
            <a:r>
              <a:rPr lang="en-US" dirty="0"/>
              <a:t>x</a:t>
            </a:r>
            <a:r>
              <a:rPr lang="en-US" dirty="0" smtClean="0"/>
              <a:t>.</a:t>
            </a:r>
          </a:p>
          <a:p>
            <a:endParaRPr lang="en-US" dirty="0"/>
          </a:p>
        </p:txBody>
      </p:sp>
    </p:spTree>
    <p:extLst>
      <p:ext uri="{BB962C8B-B14F-4D97-AF65-F5344CB8AC3E}">
        <p14:creationId xmlns:p14="http://schemas.microsoft.com/office/powerpoint/2010/main" val="104102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a:t>
            </a:r>
            <a:r>
              <a:rPr lang="en-US" dirty="0"/>
              <a:t>that </a:t>
            </a:r>
            <a:r>
              <a:rPr lang="en-US" i="1" dirty="0"/>
              <a:t>f</a:t>
            </a:r>
            <a:r>
              <a:rPr lang="en-US" dirty="0"/>
              <a:t>(</a:t>
            </a:r>
            <a:r>
              <a:rPr lang="en-US" i="1" dirty="0"/>
              <a:t>x</a:t>
            </a:r>
            <a:r>
              <a:rPr lang="en-US" dirty="0"/>
              <a:t>) = 2</a:t>
            </a:r>
            <a:r>
              <a:rPr lang="en-US" i="1" dirty="0"/>
              <a:t>x </a:t>
            </a:r>
            <a:r>
              <a:rPr lang="en-US" dirty="0"/>
              <a:t>and </a:t>
            </a:r>
            <a:r>
              <a:rPr lang="en-US" i="1" dirty="0"/>
              <a:t>y</a:t>
            </a:r>
            <a:r>
              <a:rPr lang="en-US" dirty="0"/>
              <a:t>(</a:t>
            </a:r>
            <a:r>
              <a:rPr lang="en-US" i="1" dirty="0"/>
              <a:t>x </a:t>
            </a:r>
            <a:r>
              <a:rPr lang="en-US" dirty="0"/>
              <a:t>= 0) = 0. </a:t>
            </a:r>
            <a:endParaRPr lang="en-US" dirty="0" smtClean="0"/>
          </a:p>
          <a:p>
            <a:pPr lvl="1"/>
            <a:r>
              <a:rPr lang="en-US" dirty="0" smtClean="0"/>
              <a:t>The </a:t>
            </a:r>
            <a:r>
              <a:rPr lang="en-US" dirty="0"/>
              <a:t>analytical solution is </a:t>
            </a:r>
            <a:r>
              <a:rPr lang="en-US" i="1" dirty="0"/>
              <a:t>y</a:t>
            </a:r>
            <a:r>
              <a:rPr lang="en-US" dirty="0"/>
              <a:t>(</a:t>
            </a:r>
            <a:r>
              <a:rPr lang="en-US" i="1" dirty="0"/>
              <a:t>x</a:t>
            </a:r>
            <a:r>
              <a:rPr lang="en-US" dirty="0"/>
              <a:t>) = </a:t>
            </a:r>
            <a:r>
              <a:rPr lang="en-US" i="1" dirty="0" smtClean="0"/>
              <a:t>x</a:t>
            </a:r>
            <a:r>
              <a:rPr lang="en-US" baseline="30000" dirty="0" smtClean="0"/>
              <a:t>2</a:t>
            </a:r>
            <a:r>
              <a:rPr lang="en-US" dirty="0" smtClean="0"/>
              <a:t>. </a:t>
            </a:r>
          </a:p>
          <a:p>
            <a:pPr lvl="1"/>
            <a:r>
              <a:rPr lang="en-US" dirty="0" smtClean="0"/>
              <a:t>Find the </a:t>
            </a:r>
            <a:r>
              <a:rPr lang="en-US" dirty="0"/>
              <a:t>finite difference equation </a:t>
            </a:r>
            <a:r>
              <a:rPr lang="en-US" dirty="0" smtClean="0"/>
              <a:t>using the </a:t>
            </a:r>
            <a:r>
              <a:rPr lang="en-US" dirty="0"/>
              <a:t>Euler algorithm. </a:t>
            </a:r>
            <a:endParaRPr lang="en-US" dirty="0" smtClean="0"/>
          </a:p>
          <a:p>
            <a:pPr lvl="1"/>
            <a:r>
              <a:rPr lang="en-US" dirty="0" smtClean="0"/>
              <a:t>For </a:t>
            </a:r>
            <a:r>
              <a:rPr lang="en-US" dirty="0"/>
              <a:t>simplicity, choose </a:t>
            </a:r>
            <a:r>
              <a:rPr lang="en-US" dirty="0" err="1"/>
              <a:t>Δ</a:t>
            </a:r>
            <a:r>
              <a:rPr lang="en-US" i="1" dirty="0" err="1"/>
              <a:t>x</a:t>
            </a:r>
            <a:r>
              <a:rPr lang="en-US" i="1" dirty="0"/>
              <a:t> </a:t>
            </a:r>
            <a:r>
              <a:rPr lang="en-US" dirty="0"/>
              <a:t>= 0</a:t>
            </a:r>
            <a:r>
              <a:rPr lang="en-US" i="1" dirty="0"/>
              <a:t>.</a:t>
            </a:r>
            <a:r>
              <a:rPr lang="en-US" dirty="0"/>
              <a:t>1. It would be a good idea to first use </a:t>
            </a:r>
            <a:r>
              <a:rPr lang="en-US" dirty="0" smtClean="0"/>
              <a:t>a calculator </a:t>
            </a:r>
            <a:r>
              <a:rPr lang="en-US" dirty="0"/>
              <a:t>or pencil and paper to determine </a:t>
            </a:r>
            <a:r>
              <a:rPr lang="en-US" i="1" dirty="0" err="1"/>
              <a:t>y</a:t>
            </a:r>
            <a:r>
              <a:rPr lang="en-US" i="1" baseline="-25000" dirty="0" err="1"/>
              <a:t>n</a:t>
            </a:r>
            <a:r>
              <a:rPr lang="en-US" i="1" dirty="0"/>
              <a:t> </a:t>
            </a:r>
            <a:r>
              <a:rPr lang="en-US" dirty="0"/>
              <a:t>for the first several time steps</a:t>
            </a:r>
            <a:r>
              <a:rPr lang="en-US" dirty="0" smtClean="0"/>
              <a:t>.</a:t>
            </a:r>
            <a:endParaRPr lang="en-US" dirty="0"/>
          </a:p>
        </p:txBody>
      </p:sp>
    </p:spTree>
    <p:extLst>
      <p:ext uri="{BB962C8B-B14F-4D97-AF65-F5344CB8AC3E}">
        <p14:creationId xmlns:p14="http://schemas.microsoft.com/office/powerpoint/2010/main" val="3180665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83" t="16287" r="12791" b="6250"/>
          <a:stretch/>
        </p:blipFill>
        <p:spPr bwMode="auto">
          <a:xfrm>
            <a:off x="395536" y="1191491"/>
            <a:ext cx="8603673" cy="566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269" t="30699" r="19305" b="62500"/>
          <a:stretch/>
        </p:blipFill>
        <p:spPr bwMode="auto">
          <a:xfrm>
            <a:off x="440341" y="699210"/>
            <a:ext cx="7732059" cy="49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084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内容占位符 3"/>
          <p:cNvSpPr>
            <a:spLocks noGrp="1"/>
          </p:cNvSpPr>
          <p:nvPr>
            <p:ph idx="1"/>
          </p:nvPr>
        </p:nvSpPr>
        <p:spPr/>
        <p:txBody>
          <a:bodyPr/>
          <a:lstStyle/>
          <a:p>
            <a:r>
              <a:rPr lang="en-US" dirty="0" smtClean="0"/>
              <a:t>One common error:</a:t>
            </a:r>
          </a:p>
          <a:p>
            <a:endParaRPr lang="en-US" dirty="0"/>
          </a:p>
          <a:p>
            <a:endParaRPr lang="en-US" dirty="0" smtClean="0"/>
          </a:p>
          <a:p>
            <a:r>
              <a:rPr lang="en-US" dirty="0" smtClean="0"/>
              <a:t>For loop, while loop, do while loop.</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6440" r="16092" b="28977"/>
          <a:stretch/>
        </p:blipFill>
        <p:spPr bwMode="auto">
          <a:xfrm>
            <a:off x="683568" y="2319535"/>
            <a:ext cx="7980218" cy="106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044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Common </a:t>
            </a:r>
            <a:r>
              <a:rPr lang="en-US" dirty="0" err="1" smtClean="0"/>
              <a:t>opperators</a:t>
            </a:r>
            <a:r>
              <a:rPr lang="en-US" dirty="0" smtClean="0"/>
              <a:t>:</a:t>
            </a:r>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64" t="21970" r="18328" b="40992"/>
          <a:stretch/>
        </p:blipFill>
        <p:spPr bwMode="auto">
          <a:xfrm>
            <a:off x="755576" y="2348880"/>
            <a:ext cx="7924800" cy="270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582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write bug free code?</a:t>
            </a:r>
            <a:endParaRPr lang="en-US" dirty="0"/>
          </a:p>
        </p:txBody>
      </p:sp>
      <p:sp>
        <p:nvSpPr>
          <p:cNvPr id="3" name="内容占位符 2"/>
          <p:cNvSpPr>
            <a:spLocks noGrp="1"/>
          </p:cNvSpPr>
          <p:nvPr>
            <p:ph idx="1"/>
          </p:nvPr>
        </p:nvSpPr>
        <p:spPr/>
        <p:txBody>
          <a:bodyPr/>
          <a:lstStyle/>
          <a:p>
            <a:r>
              <a:rPr lang="en-US" dirty="0" smtClean="0"/>
              <a:t>Suppose you’ll be writing a large simulation program consisting thousands of lines or more, any principles you can apply to write bug free code?</a:t>
            </a:r>
          </a:p>
          <a:p>
            <a:pPr lvl="1"/>
            <a:r>
              <a:rPr lang="en-US" dirty="0" smtClean="0"/>
              <a:t>Any suggestions?</a:t>
            </a:r>
            <a:endParaRPr lang="en-US" dirty="0"/>
          </a:p>
        </p:txBody>
      </p:sp>
    </p:spTree>
    <p:extLst>
      <p:ext uri="{BB962C8B-B14F-4D97-AF65-F5344CB8AC3E}">
        <p14:creationId xmlns:p14="http://schemas.microsoft.com/office/powerpoint/2010/main" val="3125082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Very brief introduction of classes and objects</a:t>
            </a:r>
            <a:endParaRPr lang="en-US" dirty="0"/>
          </a:p>
        </p:txBody>
      </p:sp>
      <p:sp>
        <p:nvSpPr>
          <p:cNvPr id="3" name="内容占位符 2"/>
          <p:cNvSpPr>
            <a:spLocks noGrp="1"/>
          </p:cNvSpPr>
          <p:nvPr>
            <p:ph idx="1"/>
          </p:nvPr>
        </p:nvSpPr>
        <p:spPr/>
        <p:txBody>
          <a:bodyPr/>
          <a:lstStyle/>
          <a:p>
            <a:r>
              <a:rPr lang="en-US" dirty="0"/>
              <a:t>separate the implementation of </a:t>
            </a:r>
            <a:r>
              <a:rPr lang="en-US" dirty="0" smtClean="0"/>
              <a:t>the model </a:t>
            </a:r>
            <a:r>
              <a:rPr lang="en-US" dirty="0"/>
              <a:t>from the implementation of other programming tasks such as producing output</a:t>
            </a:r>
            <a:r>
              <a:rPr lang="en-US" dirty="0" smtClean="0"/>
              <a:t>.</a:t>
            </a:r>
          </a:p>
          <a:p>
            <a:r>
              <a:rPr lang="en-US" dirty="0" smtClean="0"/>
              <a:t>One example in the next page only handles the model part</a:t>
            </a:r>
            <a:endParaRPr lang="en-US" dirty="0"/>
          </a:p>
        </p:txBody>
      </p:sp>
    </p:spTree>
    <p:extLst>
      <p:ext uri="{BB962C8B-B14F-4D97-AF65-F5344CB8AC3E}">
        <p14:creationId xmlns:p14="http://schemas.microsoft.com/office/powerpoint/2010/main" val="98822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57200" y="1600200"/>
            <a:ext cx="8291264" cy="4525963"/>
          </a:xfrm>
        </p:spPr>
        <p:txBody>
          <a:bodyPr>
            <a:normAutofit fontScale="70000" lnSpcReduction="20000"/>
          </a:bodyPr>
          <a:lstStyle/>
          <a:p>
            <a:r>
              <a:rPr lang="en-US" i="1" dirty="0"/>
              <a:t>visual </a:t>
            </a:r>
            <a:r>
              <a:rPr lang="en-US" i="1" dirty="0" smtClean="0"/>
              <a:t>representation</a:t>
            </a:r>
          </a:p>
          <a:p>
            <a:pPr lvl="1"/>
            <a:r>
              <a:rPr lang="en-US" dirty="0"/>
              <a:t>Our eyes can determine patterns and trends </a:t>
            </a:r>
            <a:r>
              <a:rPr lang="en-US" dirty="0" smtClean="0"/>
              <a:t>easily to further understand the physical mechanisms.</a:t>
            </a:r>
          </a:p>
          <a:p>
            <a:pPr lvl="1"/>
            <a:r>
              <a:rPr lang="en-US" dirty="0"/>
              <a:t>The use of graphics also can increase our understanding of the nature </a:t>
            </a:r>
            <a:r>
              <a:rPr lang="en-US" dirty="0" smtClean="0"/>
              <a:t>of analytical </a:t>
            </a:r>
            <a:r>
              <a:rPr lang="en-US" dirty="0"/>
              <a:t>solutions</a:t>
            </a:r>
            <a:r>
              <a:rPr lang="en-US" dirty="0" smtClean="0"/>
              <a:t>.</a:t>
            </a:r>
          </a:p>
          <a:p>
            <a:pPr lvl="1"/>
            <a:r>
              <a:rPr lang="en-US" dirty="0" smtClean="0"/>
              <a:t>sin </a:t>
            </a:r>
            <a:r>
              <a:rPr lang="en-US" dirty="0"/>
              <a:t>x = </a:t>
            </a:r>
            <a:r>
              <a:rPr lang="en-US" dirty="0" smtClean="0"/>
              <a:t>x-x</a:t>
            </a:r>
            <a:r>
              <a:rPr lang="en-US" baseline="30000" dirty="0" smtClean="0"/>
              <a:t>3</a:t>
            </a:r>
            <a:r>
              <a:rPr lang="en-US" dirty="0" smtClean="0"/>
              <a:t>/3</a:t>
            </a:r>
            <a:r>
              <a:rPr lang="en-US" dirty="0"/>
              <a:t>!+x</a:t>
            </a:r>
            <a:r>
              <a:rPr lang="en-US" baseline="30000" dirty="0"/>
              <a:t>5</a:t>
            </a:r>
            <a:r>
              <a:rPr lang="en-US" dirty="0"/>
              <a:t>/5! +. . </a:t>
            </a:r>
            <a:r>
              <a:rPr lang="en-US" dirty="0" smtClean="0"/>
              <a:t>., vs.</a:t>
            </a:r>
          </a:p>
          <a:p>
            <a:pPr lvl="1"/>
            <a:endParaRPr lang="en-US" dirty="0" smtClean="0"/>
          </a:p>
          <a:p>
            <a:pPr lvl="1"/>
            <a:endParaRPr lang="en-US" dirty="0" smtClean="0"/>
          </a:p>
          <a:p>
            <a:pPr lvl="1"/>
            <a:endParaRPr lang="en-US" dirty="0"/>
          </a:p>
          <a:p>
            <a:pPr lvl="1"/>
            <a:endParaRPr lang="en-US" dirty="0" smtClean="0"/>
          </a:p>
          <a:p>
            <a:pPr lvl="1"/>
            <a:endParaRPr lang="en-US" dirty="0" smtClean="0"/>
          </a:p>
          <a:p>
            <a:pPr lvl="1"/>
            <a:r>
              <a:rPr lang="en-US" dirty="0" smtClean="0"/>
              <a:t>Traditional </a:t>
            </a:r>
            <a:r>
              <a:rPr lang="en-US" dirty="0"/>
              <a:t>modes of presenting </a:t>
            </a:r>
            <a:r>
              <a:rPr lang="en-US" dirty="0" smtClean="0"/>
              <a:t>data: two- </a:t>
            </a:r>
            <a:r>
              <a:rPr lang="en-US" dirty="0"/>
              <a:t>and three-dimensional </a:t>
            </a:r>
            <a:r>
              <a:rPr lang="en-US" dirty="0" smtClean="0"/>
              <a:t>plots. </a:t>
            </a:r>
          </a:p>
          <a:p>
            <a:pPr lvl="1"/>
            <a:r>
              <a:rPr lang="en-US" altLang="zh-CN" dirty="0" smtClean="0"/>
              <a:t>Question: </a:t>
            </a:r>
            <a:r>
              <a:rPr lang="en-US" dirty="0" smtClean="0"/>
              <a:t>more </a:t>
            </a:r>
            <a:r>
              <a:rPr lang="en-US" dirty="0"/>
              <a:t>than three variables </a:t>
            </a:r>
            <a:r>
              <a:rPr lang="en-US" dirty="0" smtClean="0"/>
              <a:t>? Why </a:t>
            </a:r>
            <a:r>
              <a:rPr lang="en-US" dirty="0" err="1"/>
              <a:t>h</a:t>
            </a:r>
            <a:r>
              <a:rPr lang="en-US" dirty="0" err="1" smtClean="0"/>
              <a:t>umanbeings</a:t>
            </a:r>
            <a:r>
              <a:rPr lang="en-US" dirty="0" smtClean="0"/>
              <a:t> are good at recognize patterns?</a:t>
            </a:r>
          </a:p>
          <a:p>
            <a:pPr marL="914400" lvl="2" indent="0">
              <a:buNone/>
            </a:pP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48" t="18371" r="22055" b="27841"/>
          <a:stretch/>
        </p:blipFill>
        <p:spPr bwMode="auto">
          <a:xfrm>
            <a:off x="4572000" y="2924944"/>
            <a:ext cx="3600400" cy="195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431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697" t="23731" r="14662" b="31703"/>
          <a:stretch/>
        </p:blipFill>
        <p:spPr bwMode="auto">
          <a:xfrm>
            <a:off x="251520" y="1556792"/>
            <a:ext cx="8267854" cy="330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255" t="47159" r="19074" b="29044"/>
          <a:stretch/>
        </p:blipFill>
        <p:spPr bwMode="auto">
          <a:xfrm>
            <a:off x="178505" y="4869160"/>
            <a:ext cx="7633855" cy="174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831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 class is a blueprint for creating objects, not an object itself</a:t>
            </a:r>
            <a:r>
              <a:rPr lang="en-US" dirty="0" smtClean="0"/>
              <a:t>.</a:t>
            </a:r>
          </a:p>
          <a:p>
            <a:r>
              <a:rPr lang="en-US" dirty="0" smtClean="0"/>
              <a:t>The above class can’t be used in isolation because it’s not instantiated (object is created) yet!</a:t>
            </a:r>
          </a:p>
          <a:p>
            <a:r>
              <a:rPr lang="en-US" dirty="0" smtClean="0"/>
              <a:t>We can write another class with a main method to instantiate it. </a:t>
            </a:r>
            <a:endParaRPr lang="en-US" dirty="0"/>
          </a:p>
        </p:txBody>
      </p:sp>
    </p:spTree>
    <p:extLst>
      <p:ext uri="{BB962C8B-B14F-4D97-AF65-F5344CB8AC3E}">
        <p14:creationId xmlns:p14="http://schemas.microsoft.com/office/powerpoint/2010/main" val="970656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23" t="15909" r="5550" b="17046"/>
          <a:stretch/>
        </p:blipFill>
        <p:spPr bwMode="auto">
          <a:xfrm>
            <a:off x="-180528" y="1412776"/>
            <a:ext cx="9462654" cy="490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662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altLang="zh-CN" dirty="0" err="1" smtClean="0"/>
              <a:t>FallingBall</a:t>
            </a:r>
            <a:r>
              <a:rPr lang="en-US" altLang="zh-CN" dirty="0" smtClean="0"/>
              <a:t> ball = new </a:t>
            </a:r>
            <a:r>
              <a:rPr lang="en-US" altLang="zh-CN" dirty="0" err="1" smtClean="0"/>
              <a:t>FallingBall</a:t>
            </a:r>
            <a:r>
              <a:rPr lang="en-US" altLang="zh-CN" dirty="0" smtClean="0"/>
              <a:t> ();</a:t>
            </a:r>
            <a:endParaRPr lang="en-US" dirty="0" smtClean="0"/>
          </a:p>
          <a:p>
            <a:r>
              <a:rPr lang="en-US" dirty="0" smtClean="0"/>
              <a:t>The declaration </a:t>
            </a:r>
            <a:r>
              <a:rPr lang="en-US" dirty="0"/>
              <a:t>statement tells the compiler that the variable ball is of type </a:t>
            </a:r>
            <a:r>
              <a:rPr lang="en-US" dirty="0" err="1"/>
              <a:t>FallingBall</a:t>
            </a:r>
            <a:r>
              <a:rPr lang="en-US" dirty="0"/>
              <a:t>. </a:t>
            </a:r>
            <a:endParaRPr lang="en-US" dirty="0" smtClean="0"/>
          </a:p>
          <a:p>
            <a:r>
              <a:rPr lang="en-US" dirty="0" smtClean="0"/>
              <a:t>It is analogous </a:t>
            </a:r>
            <a:r>
              <a:rPr lang="en-US" dirty="0"/>
              <a:t>to the statement </a:t>
            </a:r>
            <a:r>
              <a:rPr lang="en-US" dirty="0" err="1"/>
              <a:t>int</a:t>
            </a:r>
            <a:r>
              <a:rPr lang="en-US" dirty="0"/>
              <a:t> x for an integer variable. </a:t>
            </a:r>
            <a:endParaRPr lang="en-US" dirty="0" smtClean="0"/>
          </a:p>
          <a:p>
            <a:r>
              <a:rPr lang="en-US" dirty="0" smtClean="0"/>
              <a:t>The </a:t>
            </a:r>
            <a:r>
              <a:rPr lang="en-US" dirty="0"/>
              <a:t>new operator allocates memory </a:t>
            </a:r>
            <a:r>
              <a:rPr lang="en-US" dirty="0" smtClean="0"/>
              <a:t>for this </a:t>
            </a:r>
            <a:r>
              <a:rPr lang="en-US" dirty="0"/>
              <a:t>object, initializes all the instance variables, and invokes the constructor.</a:t>
            </a:r>
          </a:p>
        </p:txBody>
      </p:sp>
    </p:spTree>
    <p:extLst>
      <p:ext uri="{BB962C8B-B14F-4D97-AF65-F5344CB8AC3E}">
        <p14:creationId xmlns:p14="http://schemas.microsoft.com/office/powerpoint/2010/main" val="2747298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Another example of a single Harmonic oscillator will be shown in the next page.</a:t>
            </a:r>
          </a:p>
          <a:p>
            <a:r>
              <a:rPr lang="en-US" dirty="0" smtClean="0"/>
              <a:t>This example solves a very simple harmonic oscillator problem: </a:t>
            </a:r>
          </a:p>
          <a:p>
            <a:r>
              <a:rPr lang="en-US" dirty="0"/>
              <a:t>d</a:t>
            </a:r>
            <a:r>
              <a:rPr lang="en-US" dirty="0" smtClean="0"/>
              <a:t>x/</a:t>
            </a:r>
            <a:r>
              <a:rPr lang="en-US" dirty="0" err="1" smtClean="0"/>
              <a:t>dt</a:t>
            </a:r>
            <a:r>
              <a:rPr lang="en-US" dirty="0" smtClean="0"/>
              <a:t> =v, </a:t>
            </a:r>
          </a:p>
          <a:p>
            <a:r>
              <a:rPr lang="en-US" dirty="0" smtClean="0"/>
              <a:t>dv/</a:t>
            </a:r>
            <a:r>
              <a:rPr lang="en-US" dirty="0" err="1" smtClean="0"/>
              <a:t>dt</a:t>
            </a:r>
            <a:r>
              <a:rPr lang="en-US" dirty="0" smtClean="0"/>
              <a:t> = -</a:t>
            </a:r>
            <a:r>
              <a:rPr lang="en-US" dirty="0" err="1" smtClean="0"/>
              <a:t>kx</a:t>
            </a:r>
            <a:r>
              <a:rPr lang="en-US" dirty="0" smtClean="0"/>
              <a:t> /m </a:t>
            </a:r>
            <a:endParaRPr lang="en-US" dirty="0"/>
          </a:p>
        </p:txBody>
      </p:sp>
    </p:spTree>
    <p:extLst>
      <p:ext uri="{BB962C8B-B14F-4D97-AF65-F5344CB8AC3E}">
        <p14:creationId xmlns:p14="http://schemas.microsoft.com/office/powerpoint/2010/main" val="3865395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8901" r="10981" b="34565"/>
          <a:stretch/>
        </p:blipFill>
        <p:spPr bwMode="auto">
          <a:xfrm>
            <a:off x="498764" y="836712"/>
            <a:ext cx="8645236" cy="47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76" t="19301" r="19407" b="14338"/>
          <a:stretch/>
        </p:blipFill>
        <p:spPr bwMode="auto">
          <a:xfrm>
            <a:off x="323528" y="1310915"/>
            <a:ext cx="7691717" cy="485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827584" y="6165304"/>
            <a:ext cx="8136904" cy="646331"/>
          </a:xfrm>
          <a:prstGeom prst="rect">
            <a:avLst/>
          </a:prstGeom>
        </p:spPr>
        <p:txBody>
          <a:bodyPr wrap="square">
            <a:spAutoFit/>
          </a:bodyPr>
          <a:lstStyle/>
          <a:p>
            <a:r>
              <a:rPr lang="en-US" dirty="0"/>
              <a:t>Explain how the implementation of the Euler algorithm in the step method of class SHO </a:t>
            </a:r>
            <a:r>
              <a:rPr lang="en-US" dirty="0" smtClean="0"/>
              <a:t>differs from </a:t>
            </a:r>
            <a:r>
              <a:rPr lang="en-US" dirty="0"/>
              <a:t>what we did previously.</a:t>
            </a:r>
          </a:p>
        </p:txBody>
      </p:sp>
    </p:spTree>
    <p:extLst>
      <p:ext uri="{BB962C8B-B14F-4D97-AF65-F5344CB8AC3E}">
        <p14:creationId xmlns:p14="http://schemas.microsoft.com/office/powerpoint/2010/main" val="1866573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i="1" dirty="0"/>
              <a:t>static </a:t>
            </a:r>
            <a:r>
              <a:rPr lang="en-US" dirty="0"/>
              <a:t>methods can be used directly without first creating an object. </a:t>
            </a:r>
            <a:endParaRPr lang="en-US" dirty="0" smtClean="0"/>
          </a:p>
          <a:p>
            <a:r>
              <a:rPr lang="en-US" dirty="0" smtClean="0"/>
              <a:t>A class that </a:t>
            </a:r>
            <a:r>
              <a:rPr lang="en-US" dirty="0"/>
              <a:t>is included in the core Java distribution and that we will use often is the Math </a:t>
            </a:r>
            <a:r>
              <a:rPr lang="en-US" dirty="0" smtClean="0"/>
              <a:t>class</a:t>
            </a:r>
          </a:p>
          <a:p>
            <a:pPr lvl="1"/>
            <a:r>
              <a:rPr lang="en-US" dirty="0" smtClean="0"/>
              <a:t> which provides </a:t>
            </a:r>
            <a:r>
              <a:rPr lang="en-US" dirty="0"/>
              <a:t>many common mathematical methods, including trigonometric, logarithmic, </a:t>
            </a:r>
            <a:r>
              <a:rPr lang="en-US" dirty="0" smtClean="0"/>
              <a:t>exponential, and </a:t>
            </a:r>
            <a:r>
              <a:rPr lang="en-US" dirty="0"/>
              <a:t>rounding operations, and predefined constants. </a:t>
            </a:r>
            <a:endParaRPr lang="en-US" dirty="0" smtClean="0"/>
          </a:p>
          <a:p>
            <a:pPr lvl="1"/>
            <a:r>
              <a:rPr lang="en-US" dirty="0" smtClean="0"/>
              <a:t>Some </a:t>
            </a:r>
            <a:r>
              <a:rPr lang="en-US" dirty="0"/>
              <a:t>examples of the use of the Math </a:t>
            </a:r>
            <a:r>
              <a:rPr lang="en-US" dirty="0" smtClean="0"/>
              <a:t>class include</a:t>
            </a:r>
            <a:r>
              <a:rPr lang="en-US" dirty="0"/>
              <a:t>:</a:t>
            </a:r>
          </a:p>
        </p:txBody>
      </p:sp>
    </p:spTree>
    <p:extLst>
      <p:ext uri="{BB962C8B-B14F-4D97-AF65-F5344CB8AC3E}">
        <p14:creationId xmlns:p14="http://schemas.microsoft.com/office/powerpoint/2010/main" val="3189466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95" t="24810" r="19021" b="59849"/>
          <a:stretch/>
        </p:blipFill>
        <p:spPr bwMode="auto">
          <a:xfrm>
            <a:off x="467544" y="1253835"/>
            <a:ext cx="7661564" cy="112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788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Inheritance</a:t>
            </a:r>
            <a:endParaRPr lang="en-US" dirty="0"/>
          </a:p>
        </p:txBody>
      </p:sp>
      <p:sp>
        <p:nvSpPr>
          <p:cNvPr id="3" name="内容占位符 2"/>
          <p:cNvSpPr>
            <a:spLocks noGrp="1"/>
          </p:cNvSpPr>
          <p:nvPr>
            <p:ph idx="1"/>
          </p:nvPr>
        </p:nvSpPr>
        <p:spPr/>
        <p:txBody>
          <a:bodyPr>
            <a:normAutofit/>
          </a:bodyPr>
          <a:lstStyle/>
          <a:p>
            <a:r>
              <a:rPr lang="en-US" dirty="0"/>
              <a:t>The falling ball and the simple harmonic oscillator have important features in common</a:t>
            </a:r>
            <a:r>
              <a:rPr lang="en-US" dirty="0" smtClean="0"/>
              <a:t>.</a:t>
            </a:r>
          </a:p>
          <a:p>
            <a:r>
              <a:rPr lang="en-US" dirty="0" smtClean="0"/>
              <a:t>Both are models </a:t>
            </a:r>
            <a:r>
              <a:rPr lang="en-US" dirty="0"/>
              <a:t>of physical </a:t>
            </a:r>
            <a:r>
              <a:rPr lang="en-US" dirty="0" smtClean="0"/>
              <a:t>systems</a:t>
            </a:r>
          </a:p>
          <a:p>
            <a:pPr lvl="1"/>
            <a:r>
              <a:rPr lang="en-US" dirty="0" smtClean="0"/>
              <a:t>all </a:t>
            </a:r>
            <a:r>
              <a:rPr lang="en-US" dirty="0"/>
              <a:t>its mass were </a:t>
            </a:r>
            <a:r>
              <a:rPr lang="en-US" dirty="0" smtClean="0"/>
              <a:t>concentrated at </a:t>
            </a:r>
            <a:r>
              <a:rPr lang="en-US" dirty="0"/>
              <a:t>a single point. </a:t>
            </a:r>
            <a:endParaRPr lang="en-US" dirty="0" smtClean="0"/>
          </a:p>
          <a:p>
            <a:pPr lvl="1"/>
            <a:r>
              <a:rPr lang="en-US" dirty="0" smtClean="0"/>
              <a:t>Writing </a:t>
            </a:r>
            <a:r>
              <a:rPr lang="en-US" dirty="0"/>
              <a:t>two separate classes by cutting and pasting is straightforward </a:t>
            </a:r>
            <a:r>
              <a:rPr lang="en-US" dirty="0" smtClean="0"/>
              <a:t>and reasonable </a:t>
            </a:r>
            <a:r>
              <a:rPr lang="en-US" dirty="0"/>
              <a:t>because the programs are small and easy to understand. </a:t>
            </a:r>
            <a:endParaRPr lang="en-US" dirty="0" smtClean="0"/>
          </a:p>
          <a:p>
            <a:pPr lvl="1"/>
            <a:r>
              <a:rPr lang="en-US" dirty="0" smtClean="0"/>
              <a:t>But </a:t>
            </a:r>
            <a:r>
              <a:rPr lang="en-US" dirty="0"/>
              <a:t>this approach fails </a:t>
            </a:r>
            <a:r>
              <a:rPr lang="en-US" dirty="0" smtClean="0"/>
              <a:t>when the </a:t>
            </a:r>
            <a:r>
              <a:rPr lang="en-US" dirty="0"/>
              <a:t>code becomes more complex. </a:t>
            </a:r>
          </a:p>
        </p:txBody>
      </p:sp>
    </p:spTree>
    <p:extLst>
      <p:ext uri="{BB962C8B-B14F-4D97-AF65-F5344CB8AC3E}">
        <p14:creationId xmlns:p14="http://schemas.microsoft.com/office/powerpoint/2010/main" val="3317576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For example, suppose that you wish to simulate a model of </a:t>
            </a:r>
            <a:r>
              <a:rPr lang="en-US" dirty="0" smtClean="0"/>
              <a:t>a liquid </a:t>
            </a:r>
            <a:r>
              <a:rPr lang="en-US" dirty="0"/>
              <a:t>consisting of particles that interact with one another according to some specified force law.</a:t>
            </a:r>
          </a:p>
          <a:p>
            <a:r>
              <a:rPr lang="en-US" dirty="0"/>
              <a:t>Because such simulations are now </a:t>
            </a:r>
            <a:r>
              <a:rPr lang="en-US" dirty="0" smtClean="0"/>
              <a:t>standard, </a:t>
            </a:r>
            <a:r>
              <a:rPr lang="en-US" dirty="0"/>
              <a:t>efficient code for such simulations </a:t>
            </a:r>
            <a:r>
              <a:rPr lang="en-US" dirty="0" smtClean="0"/>
              <a:t>is available</a:t>
            </a:r>
            <a:r>
              <a:rPr lang="en-US" dirty="0"/>
              <a:t>. </a:t>
            </a:r>
            <a:endParaRPr lang="en-US" dirty="0" smtClean="0"/>
          </a:p>
          <a:p>
            <a:r>
              <a:rPr lang="en-US" dirty="0" smtClean="0"/>
              <a:t>In </a:t>
            </a:r>
            <a:r>
              <a:rPr lang="en-US" dirty="0"/>
              <a:t>principle, it would be desirable to use an already written program, assuming that </a:t>
            </a:r>
            <a:r>
              <a:rPr lang="en-US" dirty="0" smtClean="0"/>
              <a:t>you understood </a:t>
            </a:r>
            <a:r>
              <a:rPr lang="en-US" dirty="0"/>
              <a:t>the nature of such simulations. </a:t>
            </a:r>
            <a:endParaRPr lang="en-US" dirty="0" smtClean="0"/>
          </a:p>
          <a:p>
            <a:endParaRPr lang="en-US" dirty="0"/>
          </a:p>
        </p:txBody>
      </p:sp>
    </p:spTree>
    <p:extLst>
      <p:ext uri="{BB962C8B-B14F-4D97-AF65-F5344CB8AC3E}">
        <p14:creationId xmlns:p14="http://schemas.microsoft.com/office/powerpoint/2010/main" val="408530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671" y="1556792"/>
            <a:ext cx="7565632" cy="4525963"/>
          </a:xfrm>
        </p:spPr>
        <p:txBody>
          <a:bodyPr>
            <a:normAutofit fontScale="85000" lnSpcReduction="10000"/>
          </a:bodyPr>
          <a:lstStyle/>
          <a:p>
            <a:r>
              <a:rPr lang="en-US" i="1" dirty="0"/>
              <a:t>computer </a:t>
            </a:r>
            <a:r>
              <a:rPr lang="en-US" i="1" dirty="0" smtClean="0"/>
              <a:t>simulation</a:t>
            </a:r>
          </a:p>
          <a:p>
            <a:pPr lvl="1"/>
            <a:r>
              <a:rPr lang="en-US" dirty="0"/>
              <a:t>implement the model on a </a:t>
            </a:r>
            <a:r>
              <a:rPr lang="en-US" dirty="0" smtClean="0"/>
              <a:t>computer: </a:t>
            </a:r>
          </a:p>
          <a:p>
            <a:pPr lvl="2"/>
            <a:r>
              <a:rPr lang="en-US" dirty="0" smtClean="0"/>
              <a:t>to </a:t>
            </a:r>
            <a:r>
              <a:rPr lang="en-US" dirty="0"/>
              <a:t>understand the behavior of the model and its predictions</a:t>
            </a:r>
            <a:r>
              <a:rPr lang="en-US" dirty="0" smtClean="0"/>
              <a:t>.</a:t>
            </a:r>
          </a:p>
          <a:p>
            <a:r>
              <a:rPr lang="en-US" dirty="0" smtClean="0"/>
              <a:t>Example:</a:t>
            </a:r>
          </a:p>
          <a:p>
            <a:pPr lvl="1"/>
            <a:r>
              <a:rPr lang="en-US" dirty="0" smtClean="0"/>
              <a:t>teacher and each student </a:t>
            </a:r>
            <a:r>
              <a:rPr lang="en-US" dirty="0"/>
              <a:t>in a class of </a:t>
            </a:r>
            <a:r>
              <a:rPr lang="en-US" dirty="0" smtClean="0"/>
              <a:t>100 has $10.</a:t>
            </a:r>
          </a:p>
          <a:p>
            <a:pPr lvl="1"/>
            <a:r>
              <a:rPr lang="en-US" dirty="0" smtClean="0"/>
              <a:t>The teacher randomly chooses </a:t>
            </a:r>
            <a:r>
              <a:rPr lang="en-US" dirty="0"/>
              <a:t>a </a:t>
            </a:r>
            <a:r>
              <a:rPr lang="en-US" dirty="0" smtClean="0"/>
              <a:t>student and </a:t>
            </a:r>
            <a:r>
              <a:rPr lang="en-US" dirty="0"/>
              <a:t>flips a coin. </a:t>
            </a:r>
            <a:endParaRPr lang="en-US" dirty="0" smtClean="0"/>
          </a:p>
          <a:p>
            <a:pPr lvl="2"/>
            <a:r>
              <a:rPr lang="en-US" dirty="0" smtClean="0"/>
              <a:t>If </a:t>
            </a:r>
            <a:r>
              <a:rPr lang="en-US" dirty="0"/>
              <a:t>the coin is heads, the teacher gives $1 to the student; </a:t>
            </a:r>
            <a:endParaRPr lang="en-US" dirty="0" smtClean="0"/>
          </a:p>
          <a:p>
            <a:pPr lvl="2"/>
            <a:r>
              <a:rPr lang="en-US" dirty="0" smtClean="0"/>
              <a:t>otherwise, the </a:t>
            </a:r>
            <a:r>
              <a:rPr lang="en-US" dirty="0"/>
              <a:t>student gives $1 to the teacher. </a:t>
            </a:r>
            <a:endParaRPr lang="en-US" dirty="0" smtClean="0"/>
          </a:p>
          <a:p>
            <a:pPr lvl="2"/>
            <a:r>
              <a:rPr lang="en-US" dirty="0" smtClean="0"/>
              <a:t>If </a:t>
            </a:r>
            <a:r>
              <a:rPr lang="en-US" dirty="0"/>
              <a:t>either the teacher or the student would go into debt </a:t>
            </a:r>
            <a:r>
              <a:rPr lang="en-US" dirty="0" smtClean="0"/>
              <a:t>by this </a:t>
            </a:r>
            <a:r>
              <a:rPr lang="en-US" dirty="0"/>
              <a:t>transaction, the transaction is not allowed. </a:t>
            </a:r>
            <a:endParaRPr lang="en-US" dirty="0" smtClean="0"/>
          </a:p>
        </p:txBody>
      </p:sp>
    </p:spTree>
    <p:extLst>
      <p:ext uri="{BB962C8B-B14F-4D97-AF65-F5344CB8AC3E}">
        <p14:creationId xmlns:p14="http://schemas.microsoft.com/office/powerpoint/2010/main" val="24478376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However, in practice, using someone else’s program can require much effort if the code is not organized properly. </a:t>
            </a:r>
          </a:p>
          <a:p>
            <a:r>
              <a:rPr lang="en-US" dirty="0"/>
              <a:t>Fortunately, this situation is changing as more programmers learn object oriented techniques, and write their programs so that they can be used by others without needing to know the details of the implementation.</a:t>
            </a:r>
          </a:p>
          <a:p>
            <a:endParaRPr lang="en-US" dirty="0"/>
          </a:p>
        </p:txBody>
      </p:sp>
    </p:spTree>
    <p:extLst>
      <p:ext uri="{BB962C8B-B14F-4D97-AF65-F5344CB8AC3E}">
        <p14:creationId xmlns:p14="http://schemas.microsoft.com/office/powerpoint/2010/main" val="32549916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suppose that you decided to modify an already existing program by changing </a:t>
            </a:r>
            <a:r>
              <a:rPr lang="en-US" dirty="0" smtClean="0"/>
              <a:t>to a </a:t>
            </a:r>
            <a:r>
              <a:rPr lang="en-US" dirty="0"/>
              <a:t>different force law. </a:t>
            </a:r>
            <a:endParaRPr lang="en-US" dirty="0" smtClean="0"/>
          </a:p>
          <a:p>
            <a:r>
              <a:rPr lang="en-US" dirty="0" smtClean="0"/>
              <a:t>You </a:t>
            </a:r>
            <a:r>
              <a:rPr lang="en-US" dirty="0"/>
              <a:t>change the code and save it under a new name. </a:t>
            </a:r>
            <a:endParaRPr lang="en-US" dirty="0" smtClean="0"/>
          </a:p>
          <a:p>
            <a:r>
              <a:rPr lang="en-US" dirty="0" smtClean="0"/>
              <a:t>Later </a:t>
            </a:r>
            <a:r>
              <a:rPr lang="en-US" dirty="0"/>
              <a:t>you discover </a:t>
            </a:r>
            <a:r>
              <a:rPr lang="en-US" dirty="0" smtClean="0"/>
              <a:t>that you </a:t>
            </a:r>
            <a:r>
              <a:rPr lang="en-US" dirty="0"/>
              <a:t>need a different numerical algorithm to advance the particles’ positions and velocities. </a:t>
            </a:r>
            <a:endParaRPr lang="en-US" dirty="0" smtClean="0"/>
          </a:p>
          <a:p>
            <a:r>
              <a:rPr lang="en-US" dirty="0" smtClean="0"/>
              <a:t>You</a:t>
            </a:r>
            <a:r>
              <a:rPr lang="en-US" dirty="0"/>
              <a:t> </a:t>
            </a:r>
            <a:r>
              <a:rPr lang="en-US" dirty="0" smtClean="0"/>
              <a:t>again </a:t>
            </a:r>
            <a:r>
              <a:rPr lang="en-US" dirty="0"/>
              <a:t>change the code and save the file under yet another name. </a:t>
            </a:r>
            <a:endParaRPr lang="en-US" dirty="0" smtClean="0"/>
          </a:p>
        </p:txBody>
      </p:sp>
    </p:spTree>
    <p:extLst>
      <p:ext uri="{BB962C8B-B14F-4D97-AF65-F5344CB8AC3E}">
        <p14:creationId xmlns:p14="http://schemas.microsoft.com/office/powerpoint/2010/main" val="1728439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At the same time the original author discovers a bug in the initialization method and changes her code. </a:t>
            </a:r>
            <a:endParaRPr lang="en-US" dirty="0" smtClean="0"/>
          </a:p>
          <a:p>
            <a:r>
              <a:rPr lang="en-US" dirty="0" smtClean="0"/>
              <a:t>Your </a:t>
            </a:r>
            <a:r>
              <a:rPr lang="en-US" dirty="0"/>
              <a:t>code is now </a:t>
            </a:r>
            <a:r>
              <a:rPr lang="en-US" dirty="0" smtClean="0"/>
              <a:t>out of </a:t>
            </a:r>
            <a:r>
              <a:rPr lang="en-US" dirty="0"/>
              <a:t>date because it does not contain the bug fix. </a:t>
            </a:r>
            <a:endParaRPr lang="en-US" dirty="0" smtClean="0"/>
          </a:p>
          <a:p>
            <a:r>
              <a:rPr lang="en-US" dirty="0" smtClean="0"/>
              <a:t>Although </a:t>
            </a:r>
            <a:r>
              <a:rPr lang="en-US" dirty="0"/>
              <a:t>strict documentation and </a:t>
            </a:r>
            <a:r>
              <a:rPr lang="en-US" dirty="0" smtClean="0"/>
              <a:t>programming standards </a:t>
            </a:r>
            <a:r>
              <a:rPr lang="en-US" dirty="0"/>
              <a:t>can minimize these types of difficulties, a better approach is to use object </a:t>
            </a:r>
            <a:r>
              <a:rPr lang="en-US" dirty="0" smtClean="0"/>
              <a:t>oriented features </a:t>
            </a:r>
            <a:r>
              <a:rPr lang="en-US" dirty="0"/>
              <a:t>such as </a:t>
            </a:r>
            <a:r>
              <a:rPr lang="en-US" i="1" dirty="0"/>
              <a:t>inheritance</a:t>
            </a:r>
            <a:r>
              <a:rPr lang="en-US" dirty="0"/>
              <a:t>. </a:t>
            </a:r>
            <a:endParaRPr lang="en-US" dirty="0" smtClean="0"/>
          </a:p>
          <a:p>
            <a:r>
              <a:rPr lang="en-US" dirty="0" smtClean="0"/>
              <a:t>Inheritance </a:t>
            </a:r>
            <a:r>
              <a:rPr lang="en-US" dirty="0"/>
              <a:t>avoids duplication of code and makes it easier to </a:t>
            </a:r>
            <a:r>
              <a:rPr lang="en-US" dirty="0" smtClean="0"/>
              <a:t>debug a </a:t>
            </a:r>
            <a:r>
              <a:rPr lang="en-US" dirty="0"/>
              <a:t>number of classes without needing to change each class separately.</a:t>
            </a:r>
          </a:p>
          <a:p>
            <a:endParaRPr lang="en-US" dirty="0"/>
          </a:p>
        </p:txBody>
      </p:sp>
    </p:spTree>
    <p:extLst>
      <p:ext uri="{BB962C8B-B14F-4D97-AF65-F5344CB8AC3E}">
        <p14:creationId xmlns:p14="http://schemas.microsoft.com/office/powerpoint/2010/main" val="536399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16139" y="2060848"/>
            <a:ext cx="8229600" cy="4525963"/>
          </a:xfrm>
        </p:spPr>
        <p:txBody>
          <a:bodyPr>
            <a:normAutofit fontScale="70000" lnSpcReduction="20000"/>
          </a:bodyPr>
          <a:lstStyle/>
          <a:p>
            <a:endParaRPr lang="en-US" dirty="0" smtClean="0"/>
          </a:p>
          <a:p>
            <a:endParaRPr lang="en-US" dirty="0"/>
          </a:p>
          <a:p>
            <a:endParaRPr lang="en-US" dirty="0" smtClean="0"/>
          </a:p>
          <a:p>
            <a:endParaRPr lang="en-US" dirty="0"/>
          </a:p>
          <a:p>
            <a:r>
              <a:rPr lang="en-US" dirty="0" smtClean="0"/>
              <a:t>The </a:t>
            </a:r>
            <a:r>
              <a:rPr lang="en-US" dirty="0"/>
              <a:t>abstract keyword :</a:t>
            </a:r>
            <a:r>
              <a:rPr lang="en-US" dirty="0" smtClean="0"/>
              <a:t> </a:t>
            </a:r>
            <a:r>
              <a:rPr lang="en-US" dirty="0"/>
              <a:t>define the Particle class without knowing how the </a:t>
            </a:r>
            <a:r>
              <a:rPr lang="en-US" dirty="0" smtClean="0"/>
              <a:t>step, </a:t>
            </a:r>
            <a:r>
              <a:rPr lang="en-US" dirty="0" err="1" smtClean="0"/>
              <a:t>analyticPosition</a:t>
            </a:r>
            <a:r>
              <a:rPr lang="en-US" dirty="0"/>
              <a:t>, and </a:t>
            </a:r>
            <a:r>
              <a:rPr lang="en-US" dirty="0" err="1"/>
              <a:t>analyticVelocity</a:t>
            </a:r>
            <a:r>
              <a:rPr lang="en-US" dirty="0"/>
              <a:t> methods will be implemented. </a:t>
            </a:r>
            <a:endParaRPr lang="en-US" dirty="0" smtClean="0"/>
          </a:p>
          <a:p>
            <a:r>
              <a:rPr lang="en-US" dirty="0" smtClean="0"/>
              <a:t>Abstract </a:t>
            </a:r>
            <a:r>
              <a:rPr lang="en-US" dirty="0"/>
              <a:t>classes </a:t>
            </a:r>
            <a:r>
              <a:rPr lang="en-US" dirty="0" smtClean="0"/>
              <a:t>are useful </a:t>
            </a:r>
            <a:r>
              <a:rPr lang="en-US" dirty="0"/>
              <a:t>in part because they serve as templates for other classes. </a:t>
            </a:r>
            <a:endParaRPr lang="en-US" dirty="0" smtClean="0"/>
          </a:p>
          <a:p>
            <a:r>
              <a:rPr lang="en-US" dirty="0" smtClean="0"/>
              <a:t>The </a:t>
            </a:r>
            <a:r>
              <a:rPr lang="en-US" dirty="0"/>
              <a:t>abstract class contains </a:t>
            </a:r>
            <a:r>
              <a:rPr lang="en-US" dirty="0" smtClean="0"/>
              <a:t>some but </a:t>
            </a:r>
            <a:r>
              <a:rPr lang="en-US" dirty="0"/>
              <a:t>not all of what a user will need. </a:t>
            </a:r>
            <a:endParaRPr lang="en-US" dirty="0" smtClean="0"/>
          </a:p>
          <a:p>
            <a:r>
              <a:rPr lang="en-US" dirty="0" smtClean="0"/>
              <a:t>By </a:t>
            </a:r>
            <a:r>
              <a:rPr lang="en-US" dirty="0"/>
              <a:t>making the class abstract, we must express the </a:t>
            </a:r>
            <a:r>
              <a:rPr lang="en-US" dirty="0" smtClean="0"/>
              <a:t>abstract idea </a:t>
            </a:r>
            <a:r>
              <a:rPr lang="en-US" dirty="0"/>
              <a:t>of “particle” explicitly and customize the abstract class to our needs.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1" t="39962" r="19287" b="17279"/>
          <a:stretch/>
        </p:blipFill>
        <p:spPr bwMode="auto">
          <a:xfrm>
            <a:off x="755576" y="116632"/>
            <a:ext cx="7550727" cy="312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207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By using inheritance we now </a:t>
            </a:r>
            <a:r>
              <a:rPr lang="en-US" i="1" dirty="0"/>
              <a:t>extend </a:t>
            </a:r>
            <a:r>
              <a:rPr lang="en-US" dirty="0"/>
              <a:t>the Particle class (the superclass) to another </a:t>
            </a:r>
            <a:r>
              <a:rPr lang="en-US" dirty="0" smtClean="0"/>
              <a:t>class (the </a:t>
            </a:r>
            <a:r>
              <a:rPr lang="en-US" dirty="0"/>
              <a:t>subclass). </a:t>
            </a:r>
            <a:endParaRPr lang="en-US" dirty="0" smtClean="0"/>
          </a:p>
          <a:p>
            <a:r>
              <a:rPr lang="en-US" dirty="0" smtClean="0"/>
              <a:t>The </a:t>
            </a:r>
            <a:r>
              <a:rPr lang="en-US" dirty="0" err="1"/>
              <a:t>FallingParticle</a:t>
            </a:r>
            <a:r>
              <a:rPr lang="en-US" dirty="0"/>
              <a:t> class </a:t>
            </a:r>
            <a:r>
              <a:rPr lang="en-US" dirty="0" smtClean="0"/>
              <a:t>implements </a:t>
            </a:r>
            <a:r>
              <a:rPr lang="en-US" dirty="0"/>
              <a:t>the three </a:t>
            </a:r>
            <a:r>
              <a:rPr lang="en-US" dirty="0" smtClean="0"/>
              <a:t>abstract methods</a:t>
            </a:r>
            <a:r>
              <a:rPr lang="en-US" dirty="0"/>
              <a:t>. </a:t>
            </a:r>
            <a:endParaRPr lang="en-US" dirty="0" smtClean="0"/>
          </a:p>
          <a:p>
            <a:r>
              <a:rPr lang="en-US" dirty="0" smtClean="0"/>
              <a:t>Note </a:t>
            </a:r>
            <a:r>
              <a:rPr lang="en-US" dirty="0"/>
              <a:t>the use of the keyword extends. </a:t>
            </a:r>
            <a:endParaRPr lang="en-US" dirty="0" smtClean="0"/>
          </a:p>
          <a:p>
            <a:r>
              <a:rPr lang="en-US" dirty="0" smtClean="0"/>
              <a:t>We </a:t>
            </a:r>
            <a:r>
              <a:rPr lang="en-US" dirty="0"/>
              <a:t>also have used a constructor with the </a:t>
            </a:r>
            <a:r>
              <a:rPr lang="en-US" dirty="0" smtClean="0"/>
              <a:t>initial position </a:t>
            </a:r>
            <a:r>
              <a:rPr lang="en-US" dirty="0"/>
              <a:t>and velocity as arguments.</a:t>
            </a:r>
          </a:p>
        </p:txBody>
      </p:sp>
    </p:spTree>
    <p:extLst>
      <p:ext uri="{BB962C8B-B14F-4D97-AF65-F5344CB8AC3E}">
        <p14:creationId xmlns:p14="http://schemas.microsoft.com/office/powerpoint/2010/main" val="3067105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57" t="32577" r="13747" b="18381"/>
          <a:stretch/>
        </p:blipFill>
        <p:spPr bwMode="auto">
          <a:xfrm>
            <a:off x="387927" y="-18220"/>
            <a:ext cx="8756073" cy="358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06" t="59375" r="17961" b="9007"/>
          <a:stretch/>
        </p:blipFill>
        <p:spPr bwMode="auto">
          <a:xfrm>
            <a:off x="827584" y="3501008"/>
            <a:ext cx="7758953" cy="231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08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pPr lvl="1"/>
            <a:r>
              <a:rPr lang="en-US" altLang="zh-CN" dirty="0"/>
              <a:t>After many exchanges, what is the probability that a student has </a:t>
            </a:r>
            <a:r>
              <a:rPr lang="en-US" altLang="zh-CN" i="1" dirty="0"/>
              <a:t>s </a:t>
            </a:r>
            <a:r>
              <a:rPr lang="en-US" altLang="zh-CN" dirty="0"/>
              <a:t>dollars? What is the probability that the teacher has </a:t>
            </a:r>
            <a:r>
              <a:rPr lang="en-US" altLang="zh-CN" i="1" dirty="0"/>
              <a:t>t </a:t>
            </a:r>
            <a:r>
              <a:rPr lang="en-US" altLang="zh-CN" dirty="0"/>
              <a:t>dollars? Are these two probabilities the same? </a:t>
            </a:r>
          </a:p>
          <a:p>
            <a:pPr lvl="1"/>
            <a:r>
              <a:rPr lang="en-US" altLang="zh-CN" dirty="0"/>
              <a:t>Although these particular questions can be answered by analytical methods, many problems of this nature cannot be solved in this way!</a:t>
            </a:r>
            <a:endParaRPr lang="en-US" altLang="zh-CN" dirty="0"/>
          </a:p>
        </p:txBody>
      </p:sp>
    </p:spTree>
    <p:extLst>
      <p:ext uri="{BB962C8B-B14F-4D97-AF65-F5344CB8AC3E}">
        <p14:creationId xmlns:p14="http://schemas.microsoft.com/office/powerpoint/2010/main" val="401670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One </a:t>
            </a:r>
            <a:r>
              <a:rPr lang="en-US" dirty="0" smtClean="0"/>
              <a:t>way: do </a:t>
            </a:r>
            <a:r>
              <a:rPr lang="en-US" dirty="0"/>
              <a:t>a classroom experiment. </a:t>
            </a:r>
            <a:r>
              <a:rPr lang="en-US" dirty="0" smtClean="0"/>
              <a:t>	</a:t>
            </a:r>
          </a:p>
          <a:p>
            <a:pPr lvl="1"/>
            <a:r>
              <a:rPr lang="en-US" dirty="0" smtClean="0"/>
              <a:t>difficult </a:t>
            </a:r>
            <a:r>
              <a:rPr lang="en-US" dirty="0"/>
              <a:t>to </a:t>
            </a:r>
            <a:r>
              <a:rPr lang="en-US" dirty="0" smtClean="0"/>
              <a:t>arrange</a:t>
            </a:r>
          </a:p>
          <a:p>
            <a:pPr lvl="1"/>
            <a:r>
              <a:rPr lang="en-US" dirty="0" smtClean="0"/>
              <a:t>tedious </a:t>
            </a:r>
            <a:r>
              <a:rPr lang="en-US" dirty="0"/>
              <a:t>to do a sufficient </a:t>
            </a:r>
            <a:r>
              <a:rPr lang="en-US" dirty="0" smtClean="0"/>
              <a:t>number of </a:t>
            </a:r>
            <a:r>
              <a:rPr lang="en-US" dirty="0"/>
              <a:t>transactions</a:t>
            </a:r>
            <a:r>
              <a:rPr lang="en-US" dirty="0" smtClean="0"/>
              <a:t>.</a:t>
            </a:r>
          </a:p>
          <a:p>
            <a:r>
              <a:rPr lang="en-US" dirty="0"/>
              <a:t>A more practical </a:t>
            </a:r>
            <a:r>
              <a:rPr lang="en-US" dirty="0" smtClean="0"/>
              <a:t>way:</a:t>
            </a:r>
          </a:p>
          <a:p>
            <a:pPr lvl="1"/>
            <a:r>
              <a:rPr lang="en-US" dirty="0" smtClean="0"/>
              <a:t> </a:t>
            </a:r>
            <a:r>
              <a:rPr lang="en-US" dirty="0"/>
              <a:t>model into a computer </a:t>
            </a:r>
            <a:r>
              <a:rPr lang="en-US" dirty="0" smtClean="0"/>
              <a:t>program, simulate </a:t>
            </a:r>
            <a:r>
              <a:rPr lang="en-US" dirty="0"/>
              <a:t>many exchanges, and estimate the quantities of interest</a:t>
            </a:r>
            <a:r>
              <a:rPr lang="en-US" dirty="0" smtClean="0"/>
              <a:t>.</a:t>
            </a:r>
            <a:endParaRPr lang="en-US" dirty="0" smtClean="0"/>
          </a:p>
        </p:txBody>
      </p:sp>
    </p:spTree>
    <p:extLst>
      <p:ext uri="{BB962C8B-B14F-4D97-AF65-F5344CB8AC3E}">
        <p14:creationId xmlns:p14="http://schemas.microsoft.com/office/powerpoint/2010/main" val="2647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normAutofit fontScale="92500" lnSpcReduction="20000"/>
          </a:bodyPr>
          <a:lstStyle/>
          <a:p>
            <a:r>
              <a:rPr lang="en-US" altLang="zh-CN" dirty="0"/>
              <a:t>We can even modify a lot of conditions in the simulation to gain more insights.</a:t>
            </a:r>
          </a:p>
          <a:p>
            <a:pPr lvl="1"/>
            <a:r>
              <a:rPr lang="en-US" altLang="zh-CN" dirty="0"/>
              <a:t>For example, will the results change if we allow loans between students? What will happen if the teacher is allowed to be in debt?</a:t>
            </a:r>
          </a:p>
          <a:p>
            <a:r>
              <a:rPr lang="en-US" altLang="zh-CN" dirty="0"/>
              <a:t>Simulations often use computation tools of numerical analysis and visualizations. </a:t>
            </a:r>
          </a:p>
          <a:p>
            <a:pPr lvl="1"/>
            <a:r>
              <a:rPr lang="en-US" altLang="zh-CN" dirty="0"/>
              <a:t>Often a good research work is a combination of simulations, analysis and experimental work….</a:t>
            </a:r>
          </a:p>
          <a:p>
            <a:pPr lvl="1"/>
            <a:r>
              <a:rPr lang="en-US" altLang="zh-CN" dirty="0"/>
              <a:t>Why do we still want to perform some analysis even after we obtain the simulation results? What is the relationship between simulation and experiment?</a:t>
            </a:r>
          </a:p>
        </p:txBody>
      </p:sp>
    </p:spTree>
    <p:extLst>
      <p:ext uri="{BB962C8B-B14F-4D97-AF65-F5344CB8AC3E}">
        <p14:creationId xmlns:p14="http://schemas.microsoft.com/office/powerpoint/2010/main" val="371990262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7186</TotalTime>
  <Words>3451</Words>
  <Application>Microsoft Office PowerPoint</Application>
  <PresentationFormat>On-screen Show (4:3)</PresentationFormat>
  <Paragraphs>298</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宋体</vt:lpstr>
      <vt:lpstr>Arial</vt:lpstr>
      <vt:lpstr>Calibri</vt:lpstr>
      <vt:lpstr>Cambria Math</vt:lpstr>
      <vt:lpstr>Office 主题​​</vt:lpstr>
      <vt:lpstr>Introduction to Computer Simulation of Physical Systems (Lecture 1) </vt:lpstr>
      <vt:lpstr>Importance of computers in physics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Computer simulation important?</vt:lpstr>
      <vt:lpstr>PowerPoint Presentation</vt:lpstr>
      <vt:lpstr>Why is computer simulation important?</vt:lpstr>
      <vt:lpstr>Why is computer simulation important?</vt:lpstr>
      <vt:lpstr>Why is computer simulation important?</vt:lpstr>
      <vt:lpstr>Is the whole universe a quantum simulation?</vt:lpstr>
      <vt:lpstr>Programming languages</vt:lpstr>
      <vt:lpstr>PowerPoint Presentation</vt:lpstr>
      <vt:lpstr>PowerPoint Presentation</vt:lpstr>
      <vt:lpstr>PowerPoint Presentation</vt:lpstr>
      <vt:lpstr>PowerPoint Presentation</vt:lpstr>
      <vt:lpstr>Very Brief introduction on OOP</vt:lpstr>
      <vt:lpstr>PowerPoint Presentation</vt:lpstr>
      <vt:lpstr>PowerPoint Presentation</vt:lpstr>
      <vt:lpstr>PowerPoint Presentation</vt:lpstr>
      <vt:lpstr>A few important things you should keep in mind in this course</vt:lpstr>
      <vt:lpstr>PowerPoint Presentation</vt:lpstr>
      <vt:lpstr>PowerPoint Presentation</vt:lpstr>
      <vt:lpstr>Course contents</vt:lpstr>
      <vt:lpstr>Course contents</vt:lpstr>
      <vt:lpstr>Course Contents</vt:lpstr>
      <vt:lpstr>PowerPoint Presentation</vt:lpstr>
      <vt:lpstr>PowerPoint Presentation</vt:lpstr>
      <vt:lpstr>PowerPoint Presentation</vt:lpstr>
      <vt:lpstr>Assessment Scheme </vt:lpstr>
      <vt:lpstr>Reference books</vt:lpstr>
      <vt:lpstr>Tools for doing simulations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write bug free code?</vt:lpstr>
      <vt:lpstr>Very brief introduction of classes and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129</cp:revision>
  <dcterms:created xsi:type="dcterms:W3CDTF">2014-01-05T10:31:17Z</dcterms:created>
  <dcterms:modified xsi:type="dcterms:W3CDTF">2023-01-09T06:43:48Z</dcterms:modified>
</cp:coreProperties>
</file>